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41"/>
  </p:notesMasterIdLst>
  <p:sldIdLst>
    <p:sldId id="266" r:id="rId5"/>
    <p:sldId id="312" r:id="rId6"/>
    <p:sldId id="313" r:id="rId7"/>
    <p:sldId id="257" r:id="rId8"/>
    <p:sldId id="260" r:id="rId9"/>
    <p:sldId id="270" r:id="rId10"/>
    <p:sldId id="278" r:id="rId11"/>
    <p:sldId id="284" r:id="rId12"/>
    <p:sldId id="283" r:id="rId13"/>
    <p:sldId id="271" r:id="rId14"/>
    <p:sldId id="273" r:id="rId15"/>
    <p:sldId id="272" r:id="rId16"/>
    <p:sldId id="276" r:id="rId17"/>
    <p:sldId id="280" r:id="rId18"/>
    <p:sldId id="279" r:id="rId19"/>
    <p:sldId id="281" r:id="rId20"/>
    <p:sldId id="285" r:id="rId21"/>
    <p:sldId id="298" r:id="rId22"/>
    <p:sldId id="299" r:id="rId23"/>
    <p:sldId id="300" r:id="rId24"/>
    <p:sldId id="301" r:id="rId25"/>
    <p:sldId id="302" r:id="rId26"/>
    <p:sldId id="303" r:id="rId27"/>
    <p:sldId id="304" r:id="rId28"/>
    <p:sldId id="305" r:id="rId29"/>
    <p:sldId id="306" r:id="rId30"/>
    <p:sldId id="307" r:id="rId31"/>
    <p:sldId id="292" r:id="rId32"/>
    <p:sldId id="288" r:id="rId33"/>
    <p:sldId id="308" r:id="rId34"/>
    <p:sldId id="310" r:id="rId35"/>
    <p:sldId id="311" r:id="rId36"/>
    <p:sldId id="263" r:id="rId37"/>
    <p:sldId id="268" r:id="rId38"/>
    <p:sldId id="269" r:id="rId39"/>
    <p:sldId id="25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617"/>
  </p:normalViewPr>
  <p:slideViewPr>
    <p:cSldViewPr snapToGrid="0">
      <p:cViewPr varScale="1">
        <p:scale>
          <a:sx n="83" d="100"/>
          <a:sy n="83" d="100"/>
        </p:scale>
        <p:origin x="5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CF269F-7A65-2144-BBF0-FF341A6778D1}"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B0F8F-B8A9-FD4C-BAE2-1A12D982B699}" type="slidenum">
              <a:rPr lang="en-US" smtClean="0"/>
              <a:t>‹#›</a:t>
            </a:fld>
            <a:endParaRPr lang="en-US"/>
          </a:p>
        </p:txBody>
      </p:sp>
    </p:spTree>
    <p:extLst>
      <p:ext uri="{BB962C8B-B14F-4D97-AF65-F5344CB8AC3E}">
        <p14:creationId xmlns:p14="http://schemas.microsoft.com/office/powerpoint/2010/main" val="1565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ealthychildren.org/English/safety-prevention/immunizations/Pages/Recommended-Immunization-Schedules.aspx"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ealthychildren.org/English/safety-prevention/immunizations/Pages/Recommended-Immunization-Schedules.asp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ealthychildren.org/English/safety-prevention/immunizations/Pages/Recommended-Immunization-Schedules.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ealthychildren.org/English/safety-prevention/immunizations/Pages/Recommended-Immunization-Schedules.asp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ealthychildren.org/English/safety-prevention/immunizations/Pages/Recommended-Immunization-Schedules.asp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ealthychildren.org/English/safety-prevention/immunizations/Pages/Recommended-Immunization-Schedules.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ealthychildren.org/English/safety-prevention/immunizations/Pages/Recommended-Immunization-Schedules.aspx"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ap.org/en/patient-care/immunizations/maternal-and-infant-immunization-discussion-guide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aap.org/en/patient-care/immunizations/adolescent-immunization-discussion-guides/" TargetMode="External"/><Relationship Id="rId4" Type="http://schemas.openxmlformats.org/officeDocument/2006/relationships/hyperlink" Target="https://www.aap.org/en/patient-care/immunizations/childhood-immunization-discussion-guide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B0F8F-B8A9-FD4C-BAE2-1A12D982B699}" type="slidenum">
              <a:rPr lang="en-US" smtClean="0"/>
              <a:t>4</a:t>
            </a:fld>
            <a:endParaRPr lang="en-US"/>
          </a:p>
        </p:txBody>
      </p:sp>
    </p:spTree>
    <p:extLst>
      <p:ext uri="{BB962C8B-B14F-4D97-AF65-F5344CB8AC3E}">
        <p14:creationId xmlns:p14="http://schemas.microsoft.com/office/powerpoint/2010/main" val="614969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“Today’s announcement by federal health officials to arbitrarily stop recommending numerous routine childhood immunizations is dangerous and unnecessary. The longstanding, evidence-based approach that has guided the U.S. immunization review and recommendation process remains the best way to keep children healthy and protect against health complications and hospitalizations. </a:t>
            </a:r>
            <a:br>
              <a:rPr lang="en-US" dirty="0"/>
            </a:br>
            <a:br>
              <a:rPr lang="en-US" dirty="0"/>
            </a:br>
            <a:r>
              <a:rPr lang="en-US" sz="1200" b="0" i="0" kern="1200" dirty="0">
                <a:solidFill>
                  <a:schemeClr val="tx1"/>
                </a:solidFill>
                <a:effectLst/>
                <a:latin typeface="+mn-lt"/>
                <a:ea typeface="+mn-ea"/>
                <a:cs typeface="+mn-cs"/>
              </a:rPr>
              <a:t>For decades, leading health experts, immunologists, and pediatricians have carefully reviewed new data and evidence as part of the immunization recommendation process, helping to keep newborns, infants, and children protected from diseases they could be exposed to in the United States as they develop and grow. Today’s decision, which was based on a brief review of other countries’ practices, upends this deliberate scientific process. </a:t>
            </a:r>
            <a:br>
              <a:rPr lang="en-US" dirty="0"/>
            </a:br>
            <a:br>
              <a:rPr lang="en-US" dirty="0"/>
            </a:br>
            <a:r>
              <a:rPr lang="en-US" sz="1200" b="0" i="0" kern="1200" dirty="0">
                <a:solidFill>
                  <a:schemeClr val="tx1"/>
                </a:solidFill>
                <a:effectLst/>
                <a:latin typeface="+mn-lt"/>
                <a:ea typeface="+mn-ea"/>
                <a:cs typeface="+mn-cs"/>
              </a:rPr>
              <a:t>During this uncertain time, the AAP will continue to publish our own childhood vaccine recommendations.”</a:t>
            </a:r>
            <a:endParaRPr lang="en-US" dirty="0"/>
          </a:p>
        </p:txBody>
      </p:sp>
      <p:sp>
        <p:nvSpPr>
          <p:cNvPr id="4" name="Slide Number Placeholder 3"/>
          <p:cNvSpPr>
            <a:spLocks noGrp="1"/>
          </p:cNvSpPr>
          <p:nvPr>
            <p:ph type="sldNum" sz="quarter" idx="5"/>
          </p:nvPr>
        </p:nvSpPr>
        <p:spPr/>
        <p:txBody>
          <a:bodyPr/>
          <a:lstStyle/>
          <a:p>
            <a:fld id="{02BB0F8F-B8A9-FD4C-BAE2-1A12D982B699}" type="slidenum">
              <a:rPr lang="en-US" smtClean="0"/>
              <a:t>18</a:t>
            </a:fld>
            <a:endParaRPr lang="en-US"/>
          </a:p>
        </p:txBody>
      </p:sp>
    </p:spTree>
    <p:extLst>
      <p:ext uri="{BB962C8B-B14F-4D97-AF65-F5344CB8AC3E}">
        <p14:creationId xmlns:p14="http://schemas.microsoft.com/office/powerpoint/2010/main" val="381234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AAP Vaccine Lawsuit Ruling: Key Takeaways (2026)</a:t>
            </a:r>
          </a:p>
          <a:p>
            <a:endParaRPr lang="en-US" sz="1300" dirty="0"/>
          </a:p>
          <a:p>
            <a:pPr marL="171450" indent="-171450">
              <a:buFont typeface="Arial" panose="020B0604020202020204" pitchFamily="34" charset="0"/>
              <a:buChar char="•"/>
            </a:pPr>
            <a:r>
              <a:rPr lang="en-US" sz="1300" b="1" dirty="0"/>
              <a:t>Federal vaccine changes blocked:</a:t>
            </a:r>
            <a:r>
              <a:rPr lang="en-US" sz="1300" dirty="0"/>
              <a:t> Court halted a revised childhood immunization schedule during ongoing litigation </a:t>
            </a:r>
          </a:p>
          <a:p>
            <a:pPr marL="171450" indent="-171450">
              <a:buFont typeface="Arial" panose="020B0604020202020204" pitchFamily="34" charset="0"/>
              <a:buChar char="•"/>
            </a:pPr>
            <a:r>
              <a:rPr lang="en-US" sz="1300" b="1" dirty="0"/>
              <a:t>Advisory committee invalidated:</a:t>
            </a:r>
            <a:r>
              <a:rPr lang="en-US" sz="1300" dirty="0"/>
              <a:t> ACIP members deemed unlawfully appointed; prior decisions paused </a:t>
            </a:r>
          </a:p>
          <a:p>
            <a:pPr marL="171450" indent="-171450">
              <a:buFont typeface="Arial" panose="020B0604020202020204" pitchFamily="34" charset="0"/>
              <a:buChar char="•"/>
            </a:pPr>
            <a:r>
              <a:rPr lang="en-US" sz="1300" b="1" dirty="0"/>
              <a:t>Scientific integrity at issue:</a:t>
            </a:r>
            <a:r>
              <a:rPr lang="en-US" sz="1300" dirty="0"/>
              <a:t> Lawsuit challenges vaccine policy changes made without expert input or evidence </a:t>
            </a:r>
          </a:p>
          <a:p>
            <a:pPr marL="171450" indent="-171450">
              <a:buFont typeface="Arial" panose="020B0604020202020204" pitchFamily="34" charset="0"/>
              <a:buChar char="•"/>
            </a:pPr>
            <a:r>
              <a:rPr lang="en-US" sz="1300" b="1" dirty="0"/>
              <a:t>Major recommendations on hold:</a:t>
            </a:r>
            <a:r>
              <a:rPr lang="en-US" sz="1300" dirty="0"/>
              <a:t> Includes COVID-19 guidance changes and removal of Hep B birth dose recommendation </a:t>
            </a:r>
          </a:p>
          <a:p>
            <a:pPr marL="171450" indent="-171450">
              <a:buFont typeface="Arial" panose="020B0604020202020204" pitchFamily="34" charset="0"/>
              <a:buChar char="•"/>
            </a:pPr>
            <a:r>
              <a:rPr lang="en-US" sz="1300" b="1" dirty="0"/>
              <a:t>AAP schedule remains trusted:</a:t>
            </a:r>
            <a:r>
              <a:rPr lang="en-US" sz="1300" dirty="0"/>
              <a:t> Continues to recommend routine vaccines protecting against 18 diseases </a:t>
            </a:r>
          </a:p>
          <a:p>
            <a:pPr marL="171450" indent="-171450">
              <a:buFont typeface="Arial" panose="020B0604020202020204" pitchFamily="34" charset="0"/>
              <a:buChar char="•"/>
            </a:pPr>
            <a:r>
              <a:rPr lang="en-US" sz="1300" b="1" dirty="0"/>
              <a:t>Strong public health message:</a:t>
            </a:r>
            <a:r>
              <a:rPr lang="en-US" sz="1300" dirty="0"/>
              <a:t> Reinforces that vaccine policy should be guided by evidence-based science, not politics</a:t>
            </a:r>
          </a:p>
          <a:p>
            <a:endParaRPr lang="en-US" dirty="0"/>
          </a:p>
        </p:txBody>
      </p:sp>
      <p:sp>
        <p:nvSpPr>
          <p:cNvPr id="4" name="Slide Number Placeholder 3"/>
          <p:cNvSpPr>
            <a:spLocks noGrp="1"/>
          </p:cNvSpPr>
          <p:nvPr>
            <p:ph type="sldNum" sz="quarter" idx="5"/>
          </p:nvPr>
        </p:nvSpPr>
        <p:spPr/>
        <p:txBody>
          <a:bodyPr/>
          <a:lstStyle/>
          <a:p>
            <a:fld id="{02BB0F8F-B8A9-FD4C-BAE2-1A12D982B699}" type="slidenum">
              <a:rPr lang="en-US" smtClean="0"/>
              <a:t>19</a:t>
            </a:fld>
            <a:endParaRPr lang="en-US"/>
          </a:p>
        </p:txBody>
      </p:sp>
    </p:spTree>
    <p:extLst>
      <p:ext uri="{BB962C8B-B14F-4D97-AF65-F5344CB8AC3E}">
        <p14:creationId xmlns:p14="http://schemas.microsoft.com/office/powerpoint/2010/main" val="24101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https://www.healthychildren.org/English/safety-prevention/immunizations/Pages/Recommended-Immunization-Schedules.aspx</a:t>
            </a:r>
            <a:r>
              <a:rPr lang="en-US" dirty="0"/>
              <a:t> </a:t>
            </a:r>
          </a:p>
          <a:p>
            <a:endParaRPr lang="en-US" dirty="0"/>
          </a:p>
        </p:txBody>
      </p:sp>
      <p:sp>
        <p:nvSpPr>
          <p:cNvPr id="4" name="Slide Number Placeholder 3"/>
          <p:cNvSpPr>
            <a:spLocks noGrp="1"/>
          </p:cNvSpPr>
          <p:nvPr>
            <p:ph type="sldNum" sz="quarter" idx="5"/>
          </p:nvPr>
        </p:nvSpPr>
        <p:spPr/>
        <p:txBody>
          <a:bodyPr/>
          <a:lstStyle/>
          <a:p>
            <a:fld id="{02BB0F8F-B8A9-FD4C-BAE2-1A12D982B699}" type="slidenum">
              <a:rPr lang="en-US" smtClean="0"/>
              <a:t>21</a:t>
            </a:fld>
            <a:endParaRPr lang="en-US"/>
          </a:p>
        </p:txBody>
      </p:sp>
    </p:spTree>
    <p:extLst>
      <p:ext uri="{BB962C8B-B14F-4D97-AF65-F5344CB8AC3E}">
        <p14:creationId xmlns:p14="http://schemas.microsoft.com/office/powerpoint/2010/main" val="1753792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3E85C-7F77-F703-1FC8-E7F9AD3DB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B0C5-4B84-C556-13E9-D57F1CC71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62650-35A5-53B8-3489-A859DA7C9A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https://www.healthychildren.org/English/safety-prevention/immunizations/Pages/Recommended-Immunization-Schedules.aspx</a:t>
            </a:r>
            <a:r>
              <a:rPr lang="en-US" dirty="0"/>
              <a:t> </a:t>
            </a:r>
          </a:p>
          <a:p>
            <a:endParaRPr lang="en-US" dirty="0"/>
          </a:p>
        </p:txBody>
      </p:sp>
      <p:sp>
        <p:nvSpPr>
          <p:cNvPr id="4" name="Slide Number Placeholder 3">
            <a:extLst>
              <a:ext uri="{FF2B5EF4-FFF2-40B4-BE49-F238E27FC236}">
                <a16:creationId xmlns:a16="http://schemas.microsoft.com/office/drawing/2014/main" id="{6C6BED94-22D0-D2AA-569C-4B5FF3C8CD47}"/>
              </a:ext>
            </a:extLst>
          </p:cNvPr>
          <p:cNvSpPr>
            <a:spLocks noGrp="1"/>
          </p:cNvSpPr>
          <p:nvPr>
            <p:ph type="sldNum" sz="quarter" idx="5"/>
          </p:nvPr>
        </p:nvSpPr>
        <p:spPr/>
        <p:txBody>
          <a:bodyPr/>
          <a:lstStyle/>
          <a:p>
            <a:fld id="{02BB0F8F-B8A9-FD4C-BAE2-1A12D982B699}" type="slidenum">
              <a:rPr lang="en-US" smtClean="0"/>
              <a:t>22</a:t>
            </a:fld>
            <a:endParaRPr lang="en-US"/>
          </a:p>
        </p:txBody>
      </p:sp>
    </p:spTree>
    <p:extLst>
      <p:ext uri="{BB962C8B-B14F-4D97-AF65-F5344CB8AC3E}">
        <p14:creationId xmlns:p14="http://schemas.microsoft.com/office/powerpoint/2010/main" val="169993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4D06-BEF3-1AE8-4333-C9DB18587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F7F67-7220-3C00-F459-0BD832EDD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5D821-9443-910C-B08B-2069B5A063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https://www.healthychildren.org/English/safety-prevention/immunizations/Pages/Recommended-Immunization-Schedules.aspx</a:t>
            </a:r>
            <a:r>
              <a:rPr lang="en-US" dirty="0"/>
              <a:t> </a:t>
            </a:r>
          </a:p>
          <a:p>
            <a:endParaRPr lang="en-US" dirty="0"/>
          </a:p>
        </p:txBody>
      </p:sp>
      <p:sp>
        <p:nvSpPr>
          <p:cNvPr id="4" name="Slide Number Placeholder 3">
            <a:extLst>
              <a:ext uri="{FF2B5EF4-FFF2-40B4-BE49-F238E27FC236}">
                <a16:creationId xmlns:a16="http://schemas.microsoft.com/office/drawing/2014/main" id="{F9E57C90-4CC4-3808-FB96-A2F58A905FEB}"/>
              </a:ext>
            </a:extLst>
          </p:cNvPr>
          <p:cNvSpPr>
            <a:spLocks noGrp="1"/>
          </p:cNvSpPr>
          <p:nvPr>
            <p:ph type="sldNum" sz="quarter" idx="5"/>
          </p:nvPr>
        </p:nvSpPr>
        <p:spPr/>
        <p:txBody>
          <a:bodyPr/>
          <a:lstStyle/>
          <a:p>
            <a:fld id="{02BB0F8F-B8A9-FD4C-BAE2-1A12D982B699}" type="slidenum">
              <a:rPr lang="en-US" smtClean="0"/>
              <a:t>23</a:t>
            </a:fld>
            <a:endParaRPr lang="en-US"/>
          </a:p>
        </p:txBody>
      </p:sp>
    </p:spTree>
    <p:extLst>
      <p:ext uri="{BB962C8B-B14F-4D97-AF65-F5344CB8AC3E}">
        <p14:creationId xmlns:p14="http://schemas.microsoft.com/office/powerpoint/2010/main" val="3112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4119-D97E-2270-6902-BFFAAEA00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A7540-73E2-ED7F-9D71-8399AB505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8E1BE-A9BE-5DED-442D-9504FC8DF3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https://www.healthychildren.org/English/safety-prevention/immunizations/Pages/Recommended-Immunization-Schedules.aspx</a:t>
            </a:r>
            <a:r>
              <a:rPr lang="en-US" dirty="0"/>
              <a:t> </a:t>
            </a:r>
          </a:p>
          <a:p>
            <a:endParaRPr lang="en-US" dirty="0"/>
          </a:p>
        </p:txBody>
      </p:sp>
      <p:sp>
        <p:nvSpPr>
          <p:cNvPr id="4" name="Slide Number Placeholder 3">
            <a:extLst>
              <a:ext uri="{FF2B5EF4-FFF2-40B4-BE49-F238E27FC236}">
                <a16:creationId xmlns:a16="http://schemas.microsoft.com/office/drawing/2014/main" id="{2C547B49-1F98-3344-18C3-090F3522C0C3}"/>
              </a:ext>
            </a:extLst>
          </p:cNvPr>
          <p:cNvSpPr>
            <a:spLocks noGrp="1"/>
          </p:cNvSpPr>
          <p:nvPr>
            <p:ph type="sldNum" sz="quarter" idx="5"/>
          </p:nvPr>
        </p:nvSpPr>
        <p:spPr/>
        <p:txBody>
          <a:bodyPr/>
          <a:lstStyle/>
          <a:p>
            <a:fld id="{02BB0F8F-B8A9-FD4C-BAE2-1A12D982B699}" type="slidenum">
              <a:rPr lang="en-US" smtClean="0"/>
              <a:t>24</a:t>
            </a:fld>
            <a:endParaRPr lang="en-US"/>
          </a:p>
        </p:txBody>
      </p:sp>
    </p:spTree>
    <p:extLst>
      <p:ext uri="{BB962C8B-B14F-4D97-AF65-F5344CB8AC3E}">
        <p14:creationId xmlns:p14="http://schemas.microsoft.com/office/powerpoint/2010/main" val="329261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B9418-13AE-355C-4061-F406C40DC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5E2EB-18A6-4B5C-F1DB-4E82DAA86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AD17B-1A4B-7D8C-810F-05E69D875F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https://www.healthychildren.org/English/safety-prevention/immunizations/Pages/Recommended-Immunization-Schedules.aspx</a:t>
            </a:r>
            <a:r>
              <a:rPr lang="en-US" dirty="0"/>
              <a:t> </a:t>
            </a:r>
          </a:p>
          <a:p>
            <a:endParaRPr lang="en-US" dirty="0"/>
          </a:p>
        </p:txBody>
      </p:sp>
      <p:sp>
        <p:nvSpPr>
          <p:cNvPr id="4" name="Slide Number Placeholder 3">
            <a:extLst>
              <a:ext uri="{FF2B5EF4-FFF2-40B4-BE49-F238E27FC236}">
                <a16:creationId xmlns:a16="http://schemas.microsoft.com/office/drawing/2014/main" id="{52429AFD-7EED-60A5-D292-45BE3946B45C}"/>
              </a:ext>
            </a:extLst>
          </p:cNvPr>
          <p:cNvSpPr>
            <a:spLocks noGrp="1"/>
          </p:cNvSpPr>
          <p:nvPr>
            <p:ph type="sldNum" sz="quarter" idx="5"/>
          </p:nvPr>
        </p:nvSpPr>
        <p:spPr/>
        <p:txBody>
          <a:bodyPr/>
          <a:lstStyle/>
          <a:p>
            <a:fld id="{02BB0F8F-B8A9-FD4C-BAE2-1A12D982B699}" type="slidenum">
              <a:rPr lang="en-US" smtClean="0"/>
              <a:t>25</a:t>
            </a:fld>
            <a:endParaRPr lang="en-US"/>
          </a:p>
        </p:txBody>
      </p:sp>
    </p:spTree>
    <p:extLst>
      <p:ext uri="{BB962C8B-B14F-4D97-AF65-F5344CB8AC3E}">
        <p14:creationId xmlns:p14="http://schemas.microsoft.com/office/powerpoint/2010/main" val="3521054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5726D-A742-2C17-E8A0-29EECFB37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06E5A-9A90-876F-3B4F-CEB55FD95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A4B89-37FB-D0A0-02EB-2989B4C125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https://www.healthychildren.org/English/safety-prevention/immunizations/Pages/Recommended-Immunization-Schedules.aspx</a:t>
            </a:r>
            <a:r>
              <a:rPr lang="en-US" dirty="0"/>
              <a:t> </a:t>
            </a:r>
          </a:p>
          <a:p>
            <a:endParaRPr lang="en-US" dirty="0"/>
          </a:p>
        </p:txBody>
      </p:sp>
      <p:sp>
        <p:nvSpPr>
          <p:cNvPr id="4" name="Slide Number Placeholder 3">
            <a:extLst>
              <a:ext uri="{FF2B5EF4-FFF2-40B4-BE49-F238E27FC236}">
                <a16:creationId xmlns:a16="http://schemas.microsoft.com/office/drawing/2014/main" id="{2FD32003-0093-CE97-571F-B2B588FA42CC}"/>
              </a:ext>
            </a:extLst>
          </p:cNvPr>
          <p:cNvSpPr>
            <a:spLocks noGrp="1"/>
          </p:cNvSpPr>
          <p:nvPr>
            <p:ph type="sldNum" sz="quarter" idx="5"/>
          </p:nvPr>
        </p:nvSpPr>
        <p:spPr/>
        <p:txBody>
          <a:bodyPr/>
          <a:lstStyle/>
          <a:p>
            <a:fld id="{02BB0F8F-B8A9-FD4C-BAE2-1A12D982B699}" type="slidenum">
              <a:rPr lang="en-US" smtClean="0"/>
              <a:t>26</a:t>
            </a:fld>
            <a:endParaRPr lang="en-US"/>
          </a:p>
        </p:txBody>
      </p:sp>
    </p:spTree>
    <p:extLst>
      <p:ext uri="{BB962C8B-B14F-4D97-AF65-F5344CB8AC3E}">
        <p14:creationId xmlns:p14="http://schemas.microsoft.com/office/powerpoint/2010/main" val="2230957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35025-515F-9CA8-1DA2-74045082C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0257-D29D-3537-3C68-DDC7CAA0F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356B2-30AB-FEA2-0AA0-DF0F783147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https://www.healthychildren.org/English/safety-prevention/immunizations/Pages/Recommended-Immunization-Schedules.aspx</a:t>
            </a:r>
            <a:r>
              <a:rPr lang="en-US" dirty="0"/>
              <a:t> </a:t>
            </a:r>
          </a:p>
          <a:p>
            <a:endParaRPr lang="en-US" dirty="0"/>
          </a:p>
        </p:txBody>
      </p:sp>
      <p:sp>
        <p:nvSpPr>
          <p:cNvPr id="4" name="Slide Number Placeholder 3">
            <a:extLst>
              <a:ext uri="{FF2B5EF4-FFF2-40B4-BE49-F238E27FC236}">
                <a16:creationId xmlns:a16="http://schemas.microsoft.com/office/drawing/2014/main" id="{35AF1269-1192-578A-7DAC-09ACF50A9CAA}"/>
              </a:ext>
            </a:extLst>
          </p:cNvPr>
          <p:cNvSpPr>
            <a:spLocks noGrp="1"/>
          </p:cNvSpPr>
          <p:nvPr>
            <p:ph type="sldNum" sz="quarter" idx="5"/>
          </p:nvPr>
        </p:nvSpPr>
        <p:spPr/>
        <p:txBody>
          <a:bodyPr/>
          <a:lstStyle/>
          <a:p>
            <a:fld id="{02BB0F8F-B8A9-FD4C-BAE2-1A12D982B699}" type="slidenum">
              <a:rPr lang="en-US" smtClean="0"/>
              <a:t>27</a:t>
            </a:fld>
            <a:endParaRPr lang="en-US"/>
          </a:p>
        </p:txBody>
      </p:sp>
    </p:spTree>
    <p:extLst>
      <p:ext uri="{BB962C8B-B14F-4D97-AF65-F5344CB8AC3E}">
        <p14:creationId xmlns:p14="http://schemas.microsoft.com/office/powerpoint/2010/main" val="3990783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B0F8F-B8A9-FD4C-BAE2-1A12D982B699}" type="slidenum">
              <a:rPr lang="en-US" smtClean="0"/>
              <a:t>29</a:t>
            </a:fld>
            <a:endParaRPr lang="en-US"/>
          </a:p>
        </p:txBody>
      </p:sp>
    </p:spTree>
    <p:extLst>
      <p:ext uri="{BB962C8B-B14F-4D97-AF65-F5344CB8AC3E}">
        <p14:creationId xmlns:p14="http://schemas.microsoft.com/office/powerpoint/2010/main" val="397174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9A477-DB7A-B757-707A-A3469A682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5BD02-BE4D-910F-70D5-04866EF22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E9C1E-9CB2-3CF0-5FC3-0AAF6136F5D8}"/>
              </a:ext>
            </a:extLst>
          </p:cNvPr>
          <p:cNvSpPr>
            <a:spLocks noGrp="1"/>
          </p:cNvSpPr>
          <p:nvPr>
            <p:ph type="body" idx="1"/>
          </p:nvPr>
        </p:nvSpPr>
        <p:spPr/>
        <p:txBody>
          <a:bodyPr/>
          <a:lstStyle/>
          <a:p>
            <a:r>
              <a:rPr lang="en-US" dirty="0"/>
              <a:t>This is especially true for individuals who lean more liberal highlighting that vaccines are still politically polarized. 98% of Democrats think is very important or important that parents get their kids vaccinated. Overall, only 3% of respondents thought that it wasn’t important at all that parents get their children vaccinated.</a:t>
            </a:r>
          </a:p>
        </p:txBody>
      </p:sp>
      <p:sp>
        <p:nvSpPr>
          <p:cNvPr id="4" name="Slide Number Placeholder 3">
            <a:extLst>
              <a:ext uri="{FF2B5EF4-FFF2-40B4-BE49-F238E27FC236}">
                <a16:creationId xmlns:a16="http://schemas.microsoft.com/office/drawing/2014/main" id="{D5FB3B3D-D278-173B-D94D-F4DC733BCC33}"/>
              </a:ext>
            </a:extLst>
          </p:cNvPr>
          <p:cNvSpPr>
            <a:spLocks noGrp="1"/>
          </p:cNvSpPr>
          <p:nvPr>
            <p:ph type="sldNum" sz="quarter" idx="5"/>
          </p:nvPr>
        </p:nvSpPr>
        <p:spPr/>
        <p:txBody>
          <a:bodyPr/>
          <a:lstStyle/>
          <a:p>
            <a:fld id="{02BB0F8F-B8A9-FD4C-BAE2-1A12D982B699}" type="slidenum">
              <a:rPr lang="en-US" smtClean="0"/>
              <a:t>9</a:t>
            </a:fld>
            <a:endParaRPr lang="en-US"/>
          </a:p>
        </p:txBody>
      </p:sp>
    </p:spTree>
    <p:extLst>
      <p:ext uri="{BB962C8B-B14F-4D97-AF65-F5344CB8AC3E}">
        <p14:creationId xmlns:p14="http://schemas.microsoft.com/office/powerpoint/2010/main" val="2187030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56942-1ACD-ECC5-61A8-FE2DC4A0F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51951-6578-0077-FC90-AE1AEBE82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9E800-0C8E-A47F-F9C1-C92B92FB60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3FC436-3DBB-53EE-912E-F4F8D810E6C7}"/>
              </a:ext>
            </a:extLst>
          </p:cNvPr>
          <p:cNvSpPr>
            <a:spLocks noGrp="1"/>
          </p:cNvSpPr>
          <p:nvPr>
            <p:ph type="sldNum" sz="quarter" idx="5"/>
          </p:nvPr>
        </p:nvSpPr>
        <p:spPr/>
        <p:txBody>
          <a:bodyPr/>
          <a:lstStyle/>
          <a:p>
            <a:fld id="{02BB0F8F-B8A9-FD4C-BAE2-1A12D982B699}" type="slidenum">
              <a:rPr lang="en-US" smtClean="0"/>
              <a:t>30</a:t>
            </a:fld>
            <a:endParaRPr lang="en-US"/>
          </a:p>
        </p:txBody>
      </p:sp>
    </p:spTree>
    <p:extLst>
      <p:ext uri="{BB962C8B-B14F-4D97-AF65-F5344CB8AC3E}">
        <p14:creationId xmlns:p14="http://schemas.microsoft.com/office/powerpoint/2010/main" val="2188574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Promote efficient, productive conversations and explain what’s behind each recommendation with three immunization discussion guides. The </a:t>
            </a:r>
            <a:r>
              <a:rPr lang="en-US" sz="1200" b="1" i="0" u="sng" kern="1200" dirty="0">
                <a:solidFill>
                  <a:schemeClr val="tx1"/>
                </a:solidFill>
                <a:effectLst/>
                <a:latin typeface="+mn-lt"/>
                <a:ea typeface="+mn-ea"/>
                <a:cs typeface="+mn-cs"/>
                <a:hlinkClick r:id="rId3"/>
              </a:rPr>
              <a:t>maternal and infant guides</a:t>
            </a:r>
            <a:r>
              <a:rPr lang="en-US" sz="1200" b="0" i="0" kern="1200" dirty="0">
                <a:solidFill>
                  <a:schemeClr val="tx1"/>
                </a:solidFill>
                <a:effectLst/>
                <a:latin typeface="+mn-lt"/>
                <a:ea typeface="+mn-ea"/>
                <a:cs typeface="+mn-cs"/>
              </a:rPr>
              <a:t> focus on immunizations for young children and during pregnancy . The </a:t>
            </a:r>
            <a:r>
              <a:rPr lang="en-US" sz="1200" b="1" i="0" u="sng" kern="1200" dirty="0">
                <a:solidFill>
                  <a:schemeClr val="tx1"/>
                </a:solidFill>
                <a:effectLst/>
                <a:latin typeface="+mn-lt"/>
                <a:ea typeface="+mn-ea"/>
                <a:cs typeface="+mn-cs"/>
                <a:hlinkClick r:id="rId4"/>
              </a:rPr>
              <a:t>childhood guides</a:t>
            </a:r>
            <a:r>
              <a:rPr lang="en-US" sz="1200" b="0" i="0" kern="1200" dirty="0">
                <a:solidFill>
                  <a:schemeClr val="tx1"/>
                </a:solidFill>
                <a:effectLst/>
                <a:latin typeface="+mn-lt"/>
                <a:ea typeface="+mn-ea"/>
                <a:cs typeface="+mn-cs"/>
              </a:rPr>
              <a:t> focus on vaccines recommended from birth to age 6 years. The </a:t>
            </a:r>
            <a:r>
              <a:rPr lang="en-US" sz="1200" b="1" i="0" u="sng" kern="1200" dirty="0">
                <a:solidFill>
                  <a:schemeClr val="tx1"/>
                </a:solidFill>
                <a:effectLst/>
                <a:latin typeface="+mn-lt"/>
                <a:ea typeface="+mn-ea"/>
                <a:cs typeface="+mn-cs"/>
                <a:hlinkClick r:id="rId5"/>
              </a:rPr>
              <a:t>adolescent guides</a:t>
            </a:r>
            <a:r>
              <a:rPr lang="en-US" sz="1200" b="0" i="0" kern="1200" dirty="0">
                <a:solidFill>
                  <a:schemeClr val="tx1"/>
                </a:solidFill>
                <a:effectLst/>
                <a:latin typeface="+mn-lt"/>
                <a:ea typeface="+mn-ea"/>
                <a:cs typeface="+mn-cs"/>
              </a:rPr>
              <a:t> focus on preteens and teens age 9 through 18 years old. These resources help you pair helpful speaking points with family-friendly infographics.</a:t>
            </a:r>
          </a:p>
          <a:p>
            <a:br>
              <a:rPr lang="en-US" dirty="0"/>
            </a:br>
            <a:endParaRPr lang="en-US" dirty="0"/>
          </a:p>
          <a:p>
            <a:pPr fontAlgn="base"/>
            <a:r>
              <a:rPr lang="en-US" sz="1200" b="1" i="0" kern="1200" dirty="0">
                <a:solidFill>
                  <a:schemeClr val="tx1"/>
                </a:solidFill>
                <a:effectLst/>
                <a:latin typeface="+mn-lt"/>
                <a:ea typeface="+mn-ea"/>
                <a:cs typeface="+mn-cs"/>
              </a:rPr>
              <a:t>Why use these resources?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promote efficient, productive conversations with parents, while giving a strong recommendation for immunizations.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Information is backed by guidance developed by AAP immunization Subject Matter Experts.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They include speaking points for pediatricians and other primary care providers on all routinely recommended vaccines, as well as engaging infographics that display the information in a family-friendly way.</a:t>
            </a:r>
          </a:p>
          <a:p>
            <a:endParaRPr lang="en-US" dirty="0"/>
          </a:p>
        </p:txBody>
      </p:sp>
      <p:sp>
        <p:nvSpPr>
          <p:cNvPr id="4" name="Slide Number Placeholder 3"/>
          <p:cNvSpPr>
            <a:spLocks noGrp="1"/>
          </p:cNvSpPr>
          <p:nvPr>
            <p:ph type="sldNum" sz="quarter" idx="5"/>
          </p:nvPr>
        </p:nvSpPr>
        <p:spPr/>
        <p:txBody>
          <a:bodyPr/>
          <a:lstStyle/>
          <a:p>
            <a:fld id="{02BB0F8F-B8A9-FD4C-BAE2-1A12D982B699}" type="slidenum">
              <a:rPr lang="en-US" smtClean="0"/>
              <a:t>31</a:t>
            </a:fld>
            <a:endParaRPr lang="en-US"/>
          </a:p>
        </p:txBody>
      </p:sp>
    </p:spTree>
    <p:extLst>
      <p:ext uri="{BB962C8B-B14F-4D97-AF65-F5344CB8AC3E}">
        <p14:creationId xmlns:p14="http://schemas.microsoft.com/office/powerpoint/2010/main" val="397174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C9CF4-E87D-351E-69AF-8ABC573D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C3C7B-DEEC-C414-F1E4-788C6347E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1C2CC-6794-F659-1177-4F3A4288AF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75FDD2-9C01-DDDF-8E20-0C9EC0559B21}"/>
              </a:ext>
            </a:extLst>
          </p:cNvPr>
          <p:cNvSpPr>
            <a:spLocks noGrp="1"/>
          </p:cNvSpPr>
          <p:nvPr>
            <p:ph type="sldNum" sz="quarter" idx="5"/>
          </p:nvPr>
        </p:nvSpPr>
        <p:spPr/>
        <p:txBody>
          <a:bodyPr/>
          <a:lstStyle/>
          <a:p>
            <a:fld id="{02BB0F8F-B8A9-FD4C-BAE2-1A12D982B699}" type="slidenum">
              <a:rPr lang="en-US" smtClean="0"/>
              <a:t>32</a:t>
            </a:fld>
            <a:endParaRPr lang="en-US"/>
          </a:p>
        </p:txBody>
      </p:sp>
    </p:spTree>
    <p:extLst>
      <p:ext uri="{BB962C8B-B14F-4D97-AF65-F5344CB8AC3E}">
        <p14:creationId xmlns:p14="http://schemas.microsoft.com/office/powerpoint/2010/main" val="409475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Routine vaccines do NOT include COVID-19. </a:t>
            </a:r>
          </a:p>
        </p:txBody>
      </p:sp>
      <p:sp>
        <p:nvSpPr>
          <p:cNvPr id="4" name="Slide Number Placeholder 3"/>
          <p:cNvSpPr>
            <a:spLocks noGrp="1"/>
          </p:cNvSpPr>
          <p:nvPr>
            <p:ph type="sldNum" sz="quarter" idx="5"/>
          </p:nvPr>
        </p:nvSpPr>
        <p:spPr/>
        <p:txBody>
          <a:bodyPr/>
          <a:lstStyle/>
          <a:p>
            <a:fld id="{02BB0F8F-B8A9-FD4C-BAE2-1A12D982B699}" type="slidenum">
              <a:rPr lang="en-US" smtClean="0"/>
              <a:t>10</a:t>
            </a:fld>
            <a:endParaRPr lang="en-US"/>
          </a:p>
        </p:txBody>
      </p:sp>
    </p:spTree>
    <p:extLst>
      <p:ext uri="{BB962C8B-B14F-4D97-AF65-F5344CB8AC3E}">
        <p14:creationId xmlns:p14="http://schemas.microsoft.com/office/powerpoint/2010/main" val="2051068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 that a strong provider recommendation significantly boosts patient acceptance of vaccines. Even in the age of social media, doctors remain the most credible voice on vaccines by a wide margin. Only 2% of respondents were not confident at all that their pediatrician or family physician provided them with information they need to make informed decisions about vaccines. </a:t>
            </a:r>
          </a:p>
        </p:txBody>
      </p:sp>
      <p:sp>
        <p:nvSpPr>
          <p:cNvPr id="4" name="Slide Number Placeholder 3"/>
          <p:cNvSpPr>
            <a:spLocks noGrp="1"/>
          </p:cNvSpPr>
          <p:nvPr>
            <p:ph type="sldNum" sz="quarter" idx="5"/>
          </p:nvPr>
        </p:nvSpPr>
        <p:spPr/>
        <p:txBody>
          <a:bodyPr/>
          <a:lstStyle/>
          <a:p>
            <a:fld id="{02BB0F8F-B8A9-FD4C-BAE2-1A12D982B699}" type="slidenum">
              <a:rPr lang="en-US" smtClean="0"/>
              <a:t>11</a:t>
            </a:fld>
            <a:endParaRPr lang="en-US"/>
          </a:p>
        </p:txBody>
      </p:sp>
    </p:spTree>
    <p:extLst>
      <p:ext uri="{BB962C8B-B14F-4D97-AF65-F5344CB8AC3E}">
        <p14:creationId xmlns:p14="http://schemas.microsoft.com/office/powerpoint/2010/main" val="8453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word here is “required” as in required for attendance in daycare and/or school. </a:t>
            </a:r>
          </a:p>
        </p:txBody>
      </p:sp>
      <p:sp>
        <p:nvSpPr>
          <p:cNvPr id="4" name="Slide Number Placeholder 3"/>
          <p:cNvSpPr>
            <a:spLocks noGrp="1"/>
          </p:cNvSpPr>
          <p:nvPr>
            <p:ph type="sldNum" sz="quarter" idx="5"/>
          </p:nvPr>
        </p:nvSpPr>
        <p:spPr/>
        <p:txBody>
          <a:bodyPr/>
          <a:lstStyle/>
          <a:p>
            <a:fld id="{02BB0F8F-B8A9-FD4C-BAE2-1A12D982B699}" type="slidenum">
              <a:rPr lang="en-US" smtClean="0"/>
              <a:t>12</a:t>
            </a:fld>
            <a:endParaRPr lang="en-US"/>
          </a:p>
        </p:txBody>
      </p:sp>
    </p:spTree>
    <p:extLst>
      <p:ext uri="{BB962C8B-B14F-4D97-AF65-F5344CB8AC3E}">
        <p14:creationId xmlns:p14="http://schemas.microsoft.com/office/powerpoint/2010/main" val="2146409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Confidence regarding vaccine safety again really highlights the political divide in the U.S. Only 7% of Republicans are confident in the safety of the COVID-19 vaccine, while 49% of Democrats are confident. The same is true for long-standing vaccines like MMR and Polio. Republicans are only 48% and 53% confident in the safety of MMR and polio vaccines respectively. While Democrats are 85% confident in the safety of MMR and 84% confident in the safety of the polio vaccine.</a:t>
            </a:r>
          </a:p>
          <a:p>
            <a:endParaRPr lang="en-US" dirty="0"/>
          </a:p>
          <a:p>
            <a:r>
              <a:rPr lang="en-US" dirty="0"/>
              <a:t>This data shows skepticism is vaccine-specific, not anti-vaccine across the board.</a:t>
            </a:r>
          </a:p>
        </p:txBody>
      </p:sp>
      <p:sp>
        <p:nvSpPr>
          <p:cNvPr id="4" name="Slide Number Placeholder 3"/>
          <p:cNvSpPr>
            <a:spLocks noGrp="1"/>
          </p:cNvSpPr>
          <p:nvPr>
            <p:ph type="sldNum" sz="quarter" idx="5"/>
          </p:nvPr>
        </p:nvSpPr>
        <p:spPr/>
        <p:txBody>
          <a:bodyPr/>
          <a:lstStyle/>
          <a:p>
            <a:fld id="{02BB0F8F-B8A9-FD4C-BAE2-1A12D982B699}" type="slidenum">
              <a:rPr lang="en-US" smtClean="0"/>
              <a:t>13</a:t>
            </a:fld>
            <a:endParaRPr lang="en-US"/>
          </a:p>
        </p:txBody>
      </p:sp>
    </p:spTree>
    <p:extLst>
      <p:ext uri="{BB962C8B-B14F-4D97-AF65-F5344CB8AC3E}">
        <p14:creationId xmlns:p14="http://schemas.microsoft.com/office/powerpoint/2010/main" val="52734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especially important now due to the recent changes to the CDC Childhood Immunization Schedule. Almost everyone agrees that if a parent wants a vaccine for their child, they should NOT be paying out of pocket for that vaccine. Support remains high across political parties, suggesting vaccine access is less controversial than mandates.</a:t>
            </a:r>
          </a:p>
        </p:txBody>
      </p:sp>
      <p:sp>
        <p:nvSpPr>
          <p:cNvPr id="4" name="Slide Number Placeholder 3"/>
          <p:cNvSpPr>
            <a:spLocks noGrp="1"/>
          </p:cNvSpPr>
          <p:nvPr>
            <p:ph type="sldNum" sz="quarter" idx="5"/>
          </p:nvPr>
        </p:nvSpPr>
        <p:spPr/>
        <p:txBody>
          <a:bodyPr/>
          <a:lstStyle/>
          <a:p>
            <a:fld id="{02BB0F8F-B8A9-FD4C-BAE2-1A12D982B699}" type="slidenum">
              <a:rPr lang="en-US" smtClean="0"/>
              <a:t>14</a:t>
            </a:fld>
            <a:endParaRPr lang="en-US"/>
          </a:p>
        </p:txBody>
      </p:sp>
    </p:spTree>
    <p:extLst>
      <p:ext uri="{BB962C8B-B14F-4D97-AF65-F5344CB8AC3E}">
        <p14:creationId xmlns:p14="http://schemas.microsoft.com/office/powerpoint/2010/main" val="1821206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comparison, only 55% of individuals have heard about the “dangers” of vaccines. Most of this is due to mis and disinformation. </a:t>
            </a:r>
          </a:p>
        </p:txBody>
      </p:sp>
      <p:sp>
        <p:nvSpPr>
          <p:cNvPr id="4" name="Slide Number Placeholder 3"/>
          <p:cNvSpPr>
            <a:spLocks noGrp="1"/>
          </p:cNvSpPr>
          <p:nvPr>
            <p:ph type="sldNum" sz="quarter" idx="5"/>
          </p:nvPr>
        </p:nvSpPr>
        <p:spPr/>
        <p:txBody>
          <a:bodyPr/>
          <a:lstStyle/>
          <a:p>
            <a:fld id="{02BB0F8F-B8A9-FD4C-BAE2-1A12D982B699}" type="slidenum">
              <a:rPr lang="en-US" smtClean="0"/>
              <a:t>15</a:t>
            </a:fld>
            <a:endParaRPr lang="en-US"/>
          </a:p>
        </p:txBody>
      </p:sp>
    </p:spTree>
    <p:extLst>
      <p:ext uri="{BB962C8B-B14F-4D97-AF65-F5344CB8AC3E}">
        <p14:creationId xmlns:p14="http://schemas.microsoft.com/office/powerpoint/2010/main" val="13121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5% of respondents completely trust or mostly trust their social media feeds to provide reliable information about vaccines. Social media platforms have high levels of both accurate information and misinformation, making it hard for users to assess credibility. Those who rely primarily on social media for vaccine information are more likely to hold misinformed views.</a:t>
            </a:r>
          </a:p>
        </p:txBody>
      </p:sp>
      <p:sp>
        <p:nvSpPr>
          <p:cNvPr id="4" name="Slide Number Placeholder 3"/>
          <p:cNvSpPr>
            <a:spLocks noGrp="1"/>
          </p:cNvSpPr>
          <p:nvPr>
            <p:ph type="sldNum" sz="quarter" idx="5"/>
          </p:nvPr>
        </p:nvSpPr>
        <p:spPr/>
        <p:txBody>
          <a:bodyPr/>
          <a:lstStyle/>
          <a:p>
            <a:fld id="{02BB0F8F-B8A9-FD4C-BAE2-1A12D982B699}" type="slidenum">
              <a:rPr lang="en-US" smtClean="0"/>
              <a:t>16</a:t>
            </a:fld>
            <a:endParaRPr lang="en-US"/>
          </a:p>
        </p:txBody>
      </p:sp>
    </p:spTree>
    <p:extLst>
      <p:ext uri="{BB962C8B-B14F-4D97-AF65-F5344CB8AC3E}">
        <p14:creationId xmlns:p14="http://schemas.microsoft.com/office/powerpoint/2010/main" val="204362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0567-6CB1-3B02-36A5-50268CCC93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40FBD-9232-7C69-156A-44E23D359A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198466-6DA2-F785-26F4-CBA02D8943C5}"/>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5" name="Footer Placeholder 4">
            <a:extLst>
              <a:ext uri="{FF2B5EF4-FFF2-40B4-BE49-F238E27FC236}">
                <a16:creationId xmlns:a16="http://schemas.microsoft.com/office/drawing/2014/main" id="{E762B2D6-93EE-7337-F26A-107DA486C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7C66D-5522-25E9-A94A-2FCC34ABF6EA}"/>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110063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51E9C-18F2-13A7-A1CF-898216A966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BE14FB-FD0F-83D7-621B-61F1F1638B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F2592-5076-197B-201C-D431F5718116}"/>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5" name="Footer Placeholder 4">
            <a:extLst>
              <a:ext uri="{FF2B5EF4-FFF2-40B4-BE49-F238E27FC236}">
                <a16:creationId xmlns:a16="http://schemas.microsoft.com/office/drawing/2014/main" id="{6D9DCAB0-F519-671F-3D75-2C04C449B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58833-1140-F811-A67E-FFBF4AD5A960}"/>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76627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7D0D9-A40A-0C0E-8526-5CA8983BC6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8F15D3-CC9A-2C1B-D693-59342E4153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32F87-9721-EFF0-4871-36C0B35CD153}"/>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5" name="Footer Placeholder 4">
            <a:extLst>
              <a:ext uri="{FF2B5EF4-FFF2-40B4-BE49-F238E27FC236}">
                <a16:creationId xmlns:a16="http://schemas.microsoft.com/office/drawing/2014/main" id="{B7446A9E-AE1E-9CCE-CDB0-3DB7CCD52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D4027-4DA8-A760-FA31-A94F748708AF}"/>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281888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7E554-7068-A277-5043-26B781A8D1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54E3CB-F39B-2B2B-4D84-4EF0E5646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2809E0-ED29-0323-EE0C-C97710C4159C}"/>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5" name="Footer Placeholder 4">
            <a:extLst>
              <a:ext uri="{FF2B5EF4-FFF2-40B4-BE49-F238E27FC236}">
                <a16:creationId xmlns:a16="http://schemas.microsoft.com/office/drawing/2014/main" id="{0AE61234-1B89-E47F-893E-C10B5440C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B099D-E5D2-FE31-0DEF-6DE172785B9E}"/>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1717174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5C11-30FB-113F-2A2F-D664997B4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BC85FA-08B1-A7A6-174B-18CC7BE21D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A1A3E-8769-204B-1607-520CBD13707D}"/>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5" name="Footer Placeholder 4">
            <a:extLst>
              <a:ext uri="{FF2B5EF4-FFF2-40B4-BE49-F238E27FC236}">
                <a16:creationId xmlns:a16="http://schemas.microsoft.com/office/drawing/2014/main" id="{2554596C-27F0-030D-177D-17628BB03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23AC7-1DCF-5423-92E6-C85E33DA6132}"/>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1815161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7FC97-636B-4C6B-618D-571073DE8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F5E137-5274-DB5E-94A1-C06175A7D4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A7A258-EE19-1D02-FBEF-269112B46B88}"/>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5" name="Footer Placeholder 4">
            <a:extLst>
              <a:ext uri="{FF2B5EF4-FFF2-40B4-BE49-F238E27FC236}">
                <a16:creationId xmlns:a16="http://schemas.microsoft.com/office/drawing/2014/main" id="{B79B7427-8106-7668-20C8-B4AF4E81F5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28E46-1F6C-4E92-6DB0-0191DBD02C29}"/>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177814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A556-97C8-3F0C-FA69-9745906E0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A0354-3AFE-E6A1-7EBC-5594CA788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42DB63-7711-1553-02B1-E4B76E4948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157E6-D5CB-3604-0582-4B18B9099263}"/>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6" name="Footer Placeholder 5">
            <a:extLst>
              <a:ext uri="{FF2B5EF4-FFF2-40B4-BE49-F238E27FC236}">
                <a16:creationId xmlns:a16="http://schemas.microsoft.com/office/drawing/2014/main" id="{E6BC7148-74A7-9520-9D8A-5B71424B2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3397F-84B6-0E48-F87C-F385A66A288B}"/>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235991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4836-353E-C717-C8C4-FF1B8ED2B4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239A2-DFFA-EE8D-5DF1-887D90735A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74E96D-C09C-65D2-28DC-E025B01FD1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4DC620-E84F-E026-8B50-6F4A53EF6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A232A1-DD02-7006-7269-0CFA4A2B0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52820D-3A70-A12E-36F6-45E3FF077402}"/>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8" name="Footer Placeholder 7">
            <a:extLst>
              <a:ext uri="{FF2B5EF4-FFF2-40B4-BE49-F238E27FC236}">
                <a16:creationId xmlns:a16="http://schemas.microsoft.com/office/drawing/2014/main" id="{79B7D649-FC75-E7DD-886C-E9899842D5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BEEB8F-AD3E-55B0-B57A-B3CB96A58A67}"/>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22716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90399-ADAB-0911-36C8-378DCC1678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9A06B8-1CF0-2DA1-8FBA-41F709CDC7C6}"/>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4" name="Footer Placeholder 3">
            <a:extLst>
              <a:ext uri="{FF2B5EF4-FFF2-40B4-BE49-F238E27FC236}">
                <a16:creationId xmlns:a16="http://schemas.microsoft.com/office/drawing/2014/main" id="{2F34B448-EF82-4596-0223-1FF714E373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3221D-B441-C8F8-16B2-336AD62CE3FB}"/>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3756773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9E7078-F5B1-4FF8-3299-1D2F0316A97A}"/>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3" name="Footer Placeholder 2">
            <a:extLst>
              <a:ext uri="{FF2B5EF4-FFF2-40B4-BE49-F238E27FC236}">
                <a16:creationId xmlns:a16="http://schemas.microsoft.com/office/drawing/2014/main" id="{83BE62D7-0CA8-2FBC-8D0B-9371BAB29D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0FA545-049F-E75E-6EBF-AEA095922714}"/>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81092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6C42-722C-E030-FC3F-8A38005FC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85F59E-771B-0C9F-D911-551818D2B9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E9679-4408-715B-641A-A1AD7ED5E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40870E-2522-5697-24C0-186617755A05}"/>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6" name="Footer Placeholder 5">
            <a:extLst>
              <a:ext uri="{FF2B5EF4-FFF2-40B4-BE49-F238E27FC236}">
                <a16:creationId xmlns:a16="http://schemas.microsoft.com/office/drawing/2014/main" id="{133D3D85-4B3C-5FEC-D199-F9497B2355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ECEB4-DD08-37D9-424F-2CCF8EB4E0BA}"/>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3832600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9452-0400-310D-2FDC-C7E7E7DD6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36E03-B23F-8BB5-1DB6-9D28ECC2E1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3B4B6-B31B-77CA-7E7B-72F7A719ED2E}"/>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5" name="Footer Placeholder 4">
            <a:extLst>
              <a:ext uri="{FF2B5EF4-FFF2-40B4-BE49-F238E27FC236}">
                <a16:creationId xmlns:a16="http://schemas.microsoft.com/office/drawing/2014/main" id="{DEAA77C1-D969-4AE4-890C-3D5F4DFB5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6069F-510F-C3A9-8EAA-98DCE0C59590}"/>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40453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A598-248A-BEB1-AED6-1405CA88B2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6C906-C7D5-F28F-D275-D8C8B690CF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6118FB-191B-50A9-BFF6-CBA2855C8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27605-AEF9-828D-554A-70470E877B93}"/>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6" name="Footer Placeholder 5">
            <a:extLst>
              <a:ext uri="{FF2B5EF4-FFF2-40B4-BE49-F238E27FC236}">
                <a16:creationId xmlns:a16="http://schemas.microsoft.com/office/drawing/2014/main" id="{C1E125FD-258F-FA22-E08A-3F57754DC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75B680-1690-9E90-6978-A8C7B70882AF}"/>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138920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A9D8-3533-68A9-7391-7302808DA4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2D96A3-869E-72E2-B9DA-0A82199C7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4A9F2-DFD6-A158-0160-B6197386B9C7}"/>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5" name="Footer Placeholder 4">
            <a:extLst>
              <a:ext uri="{FF2B5EF4-FFF2-40B4-BE49-F238E27FC236}">
                <a16:creationId xmlns:a16="http://schemas.microsoft.com/office/drawing/2014/main" id="{64D11AEB-A383-3B28-B00C-55CDF8D06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0BC3C-92E5-5517-6403-2DB3396331D3}"/>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47060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946B89-48C0-81A8-F09E-F15F5C82E9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B60A9-4D60-C7C3-3428-DAF43F13C9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A56B6-7BB7-ED58-3E38-FCE3DB92F4A8}"/>
              </a:ext>
            </a:extLst>
          </p:cNvPr>
          <p:cNvSpPr>
            <a:spLocks noGrp="1"/>
          </p:cNvSpPr>
          <p:nvPr>
            <p:ph type="dt" sz="half" idx="10"/>
          </p:nvPr>
        </p:nvSpPr>
        <p:spPr/>
        <p:txBody>
          <a:bodyPr/>
          <a:lstStyle/>
          <a:p>
            <a:fld id="{0DEE6513-7FAD-9546-8F5B-8A2C469D3F28}" type="datetimeFigureOut">
              <a:rPr lang="en-US" smtClean="0"/>
              <a:t>4/21/26</a:t>
            </a:fld>
            <a:endParaRPr lang="en-US"/>
          </a:p>
        </p:txBody>
      </p:sp>
      <p:sp>
        <p:nvSpPr>
          <p:cNvPr id="5" name="Footer Placeholder 4">
            <a:extLst>
              <a:ext uri="{FF2B5EF4-FFF2-40B4-BE49-F238E27FC236}">
                <a16:creationId xmlns:a16="http://schemas.microsoft.com/office/drawing/2014/main" id="{11F5696A-8636-BF88-03A7-3DFF9D1E2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9569C-2D74-B54F-A110-E9FC15B993B3}"/>
              </a:ext>
            </a:extLst>
          </p:cNvPr>
          <p:cNvSpPr>
            <a:spLocks noGrp="1"/>
          </p:cNvSpPr>
          <p:nvPr>
            <p:ph type="sldNum" sz="quarter" idx="12"/>
          </p:nvPr>
        </p:nvSpPr>
        <p:spPr/>
        <p:txBody>
          <a:bodyPr/>
          <a:lstStyle/>
          <a:p>
            <a:fld id="{2C49D55B-C223-4C46-85F3-9DDCC78A3C97}" type="slidenum">
              <a:rPr lang="en-US" smtClean="0"/>
              <a:t>‹#›</a:t>
            </a:fld>
            <a:endParaRPr lang="en-US"/>
          </a:p>
        </p:txBody>
      </p:sp>
    </p:spTree>
    <p:extLst>
      <p:ext uri="{BB962C8B-B14F-4D97-AF65-F5344CB8AC3E}">
        <p14:creationId xmlns:p14="http://schemas.microsoft.com/office/powerpoint/2010/main" val="1906514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23E7-A9E9-6EFE-01EF-D21380036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65FADA-08F4-84D8-5FC2-B14F48216D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9EAA69-8C50-647F-B6F3-786A8861F44E}"/>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5" name="Footer Placeholder 4">
            <a:extLst>
              <a:ext uri="{FF2B5EF4-FFF2-40B4-BE49-F238E27FC236}">
                <a16:creationId xmlns:a16="http://schemas.microsoft.com/office/drawing/2014/main" id="{5727A8C6-11A9-50AB-4A97-506C3228D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B917E-E268-E696-D5E0-641EEE9ECE96}"/>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1944295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95C4-FD71-2CDC-2673-D24FB7353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8C78A-359F-41F2-BA7D-F43C91845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97A6D-2669-DFA5-1A2A-A287C7363111}"/>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5" name="Footer Placeholder 4">
            <a:extLst>
              <a:ext uri="{FF2B5EF4-FFF2-40B4-BE49-F238E27FC236}">
                <a16:creationId xmlns:a16="http://schemas.microsoft.com/office/drawing/2014/main" id="{E2889A85-9854-DF4A-67B5-E60FB19E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FAFC9-BCBB-7F84-30D5-46F90CECD441}"/>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2003615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97F8-CF1F-E5F0-8304-980DA0A511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025F19-8C4A-0FD1-79F6-A223E1343E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78D194-22AC-1389-A2F1-54AE256BC1B3}"/>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5" name="Footer Placeholder 4">
            <a:extLst>
              <a:ext uri="{FF2B5EF4-FFF2-40B4-BE49-F238E27FC236}">
                <a16:creationId xmlns:a16="http://schemas.microsoft.com/office/drawing/2014/main" id="{DF0E4011-D236-B7D4-C4B6-CD8B8E7AA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4F091-8612-95E5-EAD4-17849D0F96F4}"/>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367455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3AF8A-8F22-0294-04AC-17F42931A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37143-5933-C70D-7267-A2DEAD585B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B19C5-A2D7-E1A4-5E25-5C0DBCA547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B0C302-C3E1-5609-8BCF-41AD9EF3F314}"/>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6" name="Footer Placeholder 5">
            <a:extLst>
              <a:ext uri="{FF2B5EF4-FFF2-40B4-BE49-F238E27FC236}">
                <a16:creationId xmlns:a16="http://schemas.microsoft.com/office/drawing/2014/main" id="{498A1D70-7C80-21CE-F79F-B42552E02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B5E5BA-85FF-3A3C-611F-87DC079A32DC}"/>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64883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8F6A6-403C-DE28-F105-77BCD8D1CF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B074C3-75C5-DF4B-1114-736F6EC7A6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033D7B-ED54-A536-5A71-5065DE3514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F53710-739E-F961-D086-0FB9AB45DF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E94471-EAC0-EC1F-C438-0925986763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713EEC-193C-EEBE-04C5-723950616D60}"/>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8" name="Footer Placeholder 7">
            <a:extLst>
              <a:ext uri="{FF2B5EF4-FFF2-40B4-BE49-F238E27FC236}">
                <a16:creationId xmlns:a16="http://schemas.microsoft.com/office/drawing/2014/main" id="{2FBFC463-668E-D1FD-05B9-7AE38FDC10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566DF5-DA25-E342-5769-280CED531397}"/>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4183925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1A60-95EA-E5F7-6E36-9CB8497E08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28BEF-974E-9189-4480-8346BC8417DA}"/>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4" name="Footer Placeholder 3">
            <a:extLst>
              <a:ext uri="{FF2B5EF4-FFF2-40B4-BE49-F238E27FC236}">
                <a16:creationId xmlns:a16="http://schemas.microsoft.com/office/drawing/2014/main" id="{066774EB-96C9-6F04-7DAB-3F541CEC5B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F0A7D-5814-874A-23A9-6CC0F1ED698E}"/>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1570727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5AD880-9512-3E86-291C-FB11E553A466}"/>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3" name="Footer Placeholder 2">
            <a:extLst>
              <a:ext uri="{FF2B5EF4-FFF2-40B4-BE49-F238E27FC236}">
                <a16:creationId xmlns:a16="http://schemas.microsoft.com/office/drawing/2014/main" id="{2563004B-A807-CCC0-079A-5435935CC2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D3DA7E-BA14-3E8F-C8F7-7EF7A7CEACA3}"/>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426182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96585-935F-0B70-169B-2BBB06390C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5B8BEA-637E-3AA6-FE5C-28A3FAD032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CFCF6-3EE7-6CFB-3206-3AB5D5AFAA9D}"/>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5" name="Footer Placeholder 4">
            <a:extLst>
              <a:ext uri="{FF2B5EF4-FFF2-40B4-BE49-F238E27FC236}">
                <a16:creationId xmlns:a16="http://schemas.microsoft.com/office/drawing/2014/main" id="{BDD0E3E9-C24D-1481-49AF-D3FF87B2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53386-7839-B2C1-A3B1-E2B0893DAA7A}"/>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3939589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368B-7233-FEAD-8E25-97F39ADDD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ED9741-D664-C151-3146-DBACE3E1D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8E44D9-459F-6C14-111A-E29521BA4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13713-1C0C-4C01-6656-8FB88CC27D4D}"/>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6" name="Footer Placeholder 5">
            <a:extLst>
              <a:ext uri="{FF2B5EF4-FFF2-40B4-BE49-F238E27FC236}">
                <a16:creationId xmlns:a16="http://schemas.microsoft.com/office/drawing/2014/main" id="{B258C1E4-DB88-C45E-757E-18AB55F72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64E14-0AC9-124F-6E1A-171F0E3B9C8D}"/>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4145422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B9EC-5751-9ABF-0B73-BD25F8E016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A411A8-4BB2-573E-37E3-6C1345F373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CF1258-AED5-0924-31C4-D1409C2CDB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EC518-D255-81A1-D249-87E744415DEA}"/>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6" name="Footer Placeholder 5">
            <a:extLst>
              <a:ext uri="{FF2B5EF4-FFF2-40B4-BE49-F238E27FC236}">
                <a16:creationId xmlns:a16="http://schemas.microsoft.com/office/drawing/2014/main" id="{374D0949-1501-F282-1CD4-FBD5D2D3D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4C7AB-BC03-155C-683C-ACA4D41B4852}"/>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1664318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AEA6-14B4-2899-8343-10FEE08F9E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507A67-9E70-7AAF-606B-A1307D6EF8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C5B7A-802C-CBAB-7F17-FB0C12E90ABF}"/>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5" name="Footer Placeholder 4">
            <a:extLst>
              <a:ext uri="{FF2B5EF4-FFF2-40B4-BE49-F238E27FC236}">
                <a16:creationId xmlns:a16="http://schemas.microsoft.com/office/drawing/2014/main" id="{BA990F3B-3974-913C-28C9-3C6FA2A6B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A1E86-A7EE-86B8-D1DC-2FAC49D6C452}"/>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2186168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FB98B-8153-990A-B26C-49251F41B3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BF510A-D484-74EC-A94C-9F8BA7743A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B6F3D-6555-A0DD-029F-E7E6B2B9A936}"/>
              </a:ext>
            </a:extLst>
          </p:cNvPr>
          <p:cNvSpPr>
            <a:spLocks noGrp="1"/>
          </p:cNvSpPr>
          <p:nvPr>
            <p:ph type="dt" sz="half" idx="10"/>
          </p:nvPr>
        </p:nvSpPr>
        <p:spPr/>
        <p:txBody>
          <a:bodyPr/>
          <a:lstStyle/>
          <a:p>
            <a:fld id="{0C46ECAA-A5FE-284E-B459-97EEC9503D5B}" type="datetimeFigureOut">
              <a:rPr lang="en-US" smtClean="0"/>
              <a:t>4/21/26</a:t>
            </a:fld>
            <a:endParaRPr lang="en-US"/>
          </a:p>
        </p:txBody>
      </p:sp>
      <p:sp>
        <p:nvSpPr>
          <p:cNvPr id="5" name="Footer Placeholder 4">
            <a:extLst>
              <a:ext uri="{FF2B5EF4-FFF2-40B4-BE49-F238E27FC236}">
                <a16:creationId xmlns:a16="http://schemas.microsoft.com/office/drawing/2014/main" id="{5D4F6189-347B-812A-D9C0-66C790B74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F864A-FB2F-1B7E-2754-6CA43CD4B9E0}"/>
              </a:ext>
            </a:extLst>
          </p:cNvPr>
          <p:cNvSpPr>
            <a:spLocks noGrp="1"/>
          </p:cNvSpPr>
          <p:nvPr>
            <p:ph type="sldNum" sz="quarter" idx="12"/>
          </p:nvPr>
        </p:nvSpPr>
        <p:spPr/>
        <p:txBody>
          <a:bodyPr/>
          <a:lstStyle/>
          <a:p>
            <a:fld id="{CF06ABDA-B27C-814F-AAFE-20BDDEC00754}" type="slidenum">
              <a:rPr lang="en-US" smtClean="0"/>
              <a:t>‹#›</a:t>
            </a:fld>
            <a:endParaRPr lang="en-US"/>
          </a:p>
        </p:txBody>
      </p:sp>
    </p:spTree>
    <p:extLst>
      <p:ext uri="{BB962C8B-B14F-4D97-AF65-F5344CB8AC3E}">
        <p14:creationId xmlns:p14="http://schemas.microsoft.com/office/powerpoint/2010/main" val="738451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601776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E99CAA-8783-AA4F-8E32-6CB4A648AA17}"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484606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E99CAA-8783-AA4F-8E32-6CB4A648AA17}" type="datetimeFigureOut">
              <a:rPr lang="en-US" smtClean="0"/>
              <a:t>4/21/26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591029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screenshot, blue, graphics, colorfulness&#10;&#10;Description automatically generated">
            <a:extLst>
              <a:ext uri="{FF2B5EF4-FFF2-40B4-BE49-F238E27FC236}">
                <a16:creationId xmlns:a16="http://schemas.microsoft.com/office/drawing/2014/main" id="{B998B966-BD30-91D6-572D-9092A529AA21}"/>
              </a:ext>
            </a:extLst>
          </p:cNvPr>
          <p:cNvPicPr>
            <a:picLocks noChangeAspect="1"/>
          </p:cNvPicPr>
          <p:nvPr userDrawn="1"/>
        </p:nvPicPr>
        <p:blipFill rotWithShape="1">
          <a:blip r:embed="rId2"/>
          <a:srcRect l="31457" t="14804" b="686"/>
          <a:stretch/>
        </p:blipFill>
        <p:spPr>
          <a:xfrm>
            <a:off x="0" y="1"/>
            <a:ext cx="5562233" cy="6858000"/>
          </a:xfrm>
          <a:prstGeom prst="rect">
            <a:avLst/>
          </a:prstGeom>
        </p:spPr>
      </p:pic>
      <p:sp>
        <p:nvSpPr>
          <p:cNvPr id="2" name="Title 1">
            <a:extLst>
              <a:ext uri="{FF2B5EF4-FFF2-40B4-BE49-F238E27FC236}">
                <a16:creationId xmlns:a16="http://schemas.microsoft.com/office/drawing/2014/main" id="{2CEFE614-C17A-2C6D-1015-1A884DD3CB6A}"/>
              </a:ext>
            </a:extLst>
          </p:cNvPr>
          <p:cNvSpPr>
            <a:spLocks noGrp="1"/>
          </p:cNvSpPr>
          <p:nvPr>
            <p:ph type="ctrTitle" hasCustomPrompt="1"/>
          </p:nvPr>
        </p:nvSpPr>
        <p:spPr>
          <a:xfrm>
            <a:off x="1524000" y="2978992"/>
            <a:ext cx="9144000" cy="698486"/>
          </a:xfrm>
        </p:spPr>
        <p:txBody>
          <a:bodyPr anchor="b">
            <a:normAutofit/>
          </a:bodyPr>
          <a:lstStyle>
            <a:lvl1pPr algn="ctr">
              <a:defRPr sz="4300"/>
            </a:lvl1pPr>
          </a:lstStyle>
          <a:p>
            <a:r>
              <a:rPr lang="en-US" dirty="0"/>
              <a:t>Presentation Title Goes Here</a:t>
            </a:r>
          </a:p>
        </p:txBody>
      </p:sp>
      <p:sp>
        <p:nvSpPr>
          <p:cNvPr id="3" name="Subtitle 2">
            <a:extLst>
              <a:ext uri="{FF2B5EF4-FFF2-40B4-BE49-F238E27FC236}">
                <a16:creationId xmlns:a16="http://schemas.microsoft.com/office/drawing/2014/main" id="{8F9F3DFD-7071-5588-CC66-C2C6E61AE145}"/>
              </a:ext>
            </a:extLst>
          </p:cNvPr>
          <p:cNvSpPr>
            <a:spLocks noGrp="1"/>
          </p:cNvSpPr>
          <p:nvPr>
            <p:ph type="subTitle" idx="1" hasCustomPrompt="1"/>
          </p:nvPr>
        </p:nvSpPr>
        <p:spPr>
          <a:xfrm>
            <a:off x="1524000" y="3806730"/>
            <a:ext cx="9144000" cy="447215"/>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Date of presentation</a:t>
            </a:r>
          </a:p>
        </p:txBody>
      </p:sp>
      <p:sp>
        <p:nvSpPr>
          <p:cNvPr id="4" name="Date Placeholder 3">
            <a:extLst>
              <a:ext uri="{FF2B5EF4-FFF2-40B4-BE49-F238E27FC236}">
                <a16:creationId xmlns:a16="http://schemas.microsoft.com/office/drawing/2014/main" id="{9F3E88E1-5A55-2C68-8259-48A9FBF23413}"/>
              </a:ext>
            </a:extLst>
          </p:cNvPr>
          <p:cNvSpPr>
            <a:spLocks noGrp="1"/>
          </p:cNvSpPr>
          <p:nvPr>
            <p:ph type="dt" sz="half" idx="10"/>
          </p:nvPr>
        </p:nvSpPr>
        <p:spPr/>
        <p:txBody>
          <a:bodyPr/>
          <a:lstStyle/>
          <a:p>
            <a:fld id="{5BE99CAA-8783-AA4F-8E32-6CB4A648AA17}" type="datetimeFigureOut">
              <a:rPr lang="en-US" smtClean="0"/>
              <a:t>4/21/26</a:t>
            </a:fld>
            <a:endParaRPr lang="en-US"/>
          </a:p>
        </p:txBody>
      </p:sp>
      <p:sp>
        <p:nvSpPr>
          <p:cNvPr id="5" name="Footer Placeholder 4">
            <a:extLst>
              <a:ext uri="{FF2B5EF4-FFF2-40B4-BE49-F238E27FC236}">
                <a16:creationId xmlns:a16="http://schemas.microsoft.com/office/drawing/2014/main" id="{BF22E630-7834-1EAE-E33C-820132F9B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5E04BB-8D0A-F739-8585-77C50152BE23}"/>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4" name="Text Placeholder 13">
            <a:extLst>
              <a:ext uri="{FF2B5EF4-FFF2-40B4-BE49-F238E27FC236}">
                <a16:creationId xmlns:a16="http://schemas.microsoft.com/office/drawing/2014/main" id="{7EFEB259-456A-E64B-FD19-EA66506DA61B}"/>
              </a:ext>
            </a:extLst>
          </p:cNvPr>
          <p:cNvSpPr>
            <a:spLocks noGrp="1"/>
          </p:cNvSpPr>
          <p:nvPr>
            <p:ph type="body" sz="quarter" idx="13" hasCustomPrompt="1"/>
          </p:nvPr>
        </p:nvSpPr>
        <p:spPr>
          <a:xfrm>
            <a:off x="1523999" y="4808569"/>
            <a:ext cx="9143999" cy="447215"/>
          </a:xfrm>
        </p:spPr>
        <p:txBody>
          <a:bodyPr>
            <a:normAutofit/>
          </a:bodyPr>
          <a:lstStyle>
            <a:lvl1pPr algn="ctr">
              <a:defRPr sz="2200" b="1"/>
            </a:lvl1pPr>
          </a:lstStyle>
          <a:p>
            <a:pPr lvl="0"/>
            <a:r>
              <a:rPr lang="en-US" dirty="0"/>
              <a:t>Date, presenter names, or delete this</a:t>
            </a:r>
          </a:p>
        </p:txBody>
      </p:sp>
    </p:spTree>
    <p:extLst>
      <p:ext uri="{BB962C8B-B14F-4D97-AF65-F5344CB8AC3E}">
        <p14:creationId xmlns:p14="http://schemas.microsoft.com/office/powerpoint/2010/main" val="2899581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431802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E99CAA-8783-AA4F-8E32-6CB4A648AA17}"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40264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27F1-0E03-5075-282F-CAD935A50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8DF7F-807E-15EA-AE71-D0ABA7B287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78BC52-7D46-8996-3669-27AC375403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9FDEF3-0374-0B3B-BAF0-671A37215973}"/>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6" name="Footer Placeholder 5">
            <a:extLst>
              <a:ext uri="{FF2B5EF4-FFF2-40B4-BE49-F238E27FC236}">
                <a16:creationId xmlns:a16="http://schemas.microsoft.com/office/drawing/2014/main" id="{60B6A9F6-DD7F-65CB-9B29-049849DD2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DE893-E23E-44D6-C9C1-EB5B8127DEFB}"/>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17607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E99CAA-8783-AA4F-8E32-6CB4A648AA17}" type="datetimeFigureOut">
              <a:rPr lang="en-US" smtClean="0"/>
              <a:t>4/21/26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431938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99CAA-8783-AA4F-8E32-6CB4A648AA17}" type="datetimeFigureOut">
              <a:rPr lang="en-US" smtClean="0"/>
              <a:t>4/21/26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028010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99CAA-8783-AA4F-8E32-6CB4A648AA17}"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545215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99CAA-8783-AA4F-8E32-6CB4A648AA17}"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738932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87460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478719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825625"/>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4/21/26</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1" name="Content Placeholder 2">
            <a:extLst>
              <a:ext uri="{FF2B5EF4-FFF2-40B4-BE49-F238E27FC236}">
                <a16:creationId xmlns:a16="http://schemas.microsoft.com/office/drawing/2014/main" id="{9CC4CDF6-3F4C-D0FE-7E3B-158BD8BDA9B9}"/>
              </a:ext>
            </a:extLst>
          </p:cNvPr>
          <p:cNvSpPr>
            <a:spLocks noGrp="1"/>
          </p:cNvSpPr>
          <p:nvPr>
            <p:ph sz="half" idx="13" hasCustomPrompt="1"/>
          </p:nvPr>
        </p:nvSpPr>
        <p:spPr>
          <a:xfrm>
            <a:off x="4437821" y="1819001"/>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9637E2B-9D47-BD4B-C311-335FA4A3F0E3}"/>
              </a:ext>
            </a:extLst>
          </p:cNvPr>
          <p:cNvSpPr>
            <a:spLocks noGrp="1"/>
          </p:cNvSpPr>
          <p:nvPr>
            <p:ph sz="half" idx="14" hasCustomPrompt="1"/>
          </p:nvPr>
        </p:nvSpPr>
        <p:spPr>
          <a:xfrm>
            <a:off x="8037443" y="1819001"/>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83286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four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4/21/26</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5" name="Content Placeholder 2">
            <a:extLst>
              <a:ext uri="{FF2B5EF4-FFF2-40B4-BE49-F238E27FC236}">
                <a16:creationId xmlns:a16="http://schemas.microsoft.com/office/drawing/2014/main" id="{D5F3F283-DE41-8A64-A6C3-E37C239ACC0D}"/>
              </a:ext>
            </a:extLst>
          </p:cNvPr>
          <p:cNvSpPr>
            <a:spLocks noGrp="1"/>
          </p:cNvSpPr>
          <p:nvPr>
            <p:ph sz="half" idx="13" hasCustomPrompt="1"/>
          </p:nvPr>
        </p:nvSpPr>
        <p:spPr>
          <a:xfrm>
            <a:off x="3485323" y="1819001"/>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3ABB7F53-2709-4DF0-7E5D-C089CC44D455}"/>
              </a:ext>
            </a:extLst>
          </p:cNvPr>
          <p:cNvSpPr>
            <a:spLocks noGrp="1"/>
          </p:cNvSpPr>
          <p:nvPr>
            <p:ph sz="half" idx="14" hasCustomPrompt="1"/>
          </p:nvPr>
        </p:nvSpPr>
        <p:spPr>
          <a:xfrm>
            <a:off x="6132445" y="1819001"/>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FBB8C4E5-2286-EC38-2899-81559387D4D6}"/>
              </a:ext>
            </a:extLst>
          </p:cNvPr>
          <p:cNvSpPr>
            <a:spLocks noGrp="1"/>
          </p:cNvSpPr>
          <p:nvPr>
            <p:ph sz="half" idx="15" hasCustomPrompt="1"/>
          </p:nvPr>
        </p:nvSpPr>
        <p:spPr>
          <a:xfrm>
            <a:off x="8779567" y="1812377"/>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2328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2 content areas w/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825625"/>
            <a:ext cx="518160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0" y="1825625"/>
            <a:ext cx="5181600" cy="4351338"/>
          </a:xfrm>
        </p:spPr>
        <p:txBody>
          <a:body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4/21/26</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F42FDEFD-E470-3CC1-D67C-697E4D9F9882}"/>
              </a:ext>
            </a:extLst>
          </p:cNvPr>
          <p:cNvSpPr>
            <a:spLocks noGrp="1"/>
          </p:cNvSpPr>
          <p:nvPr>
            <p:ph type="pic" sz="quarter" idx="13" hasCustomPrompt="1"/>
          </p:nvPr>
        </p:nvSpPr>
        <p:spPr>
          <a:xfrm>
            <a:off x="838200" y="5899150"/>
            <a:ext cx="5181600" cy="365125"/>
          </a:xfrm>
        </p:spPr>
        <p:txBody>
          <a:bodyPr>
            <a:normAutofit/>
          </a:bodyPr>
          <a:lstStyle>
            <a:lvl1pPr>
              <a:defRPr sz="1600" i="1"/>
            </a:lvl1pPr>
          </a:lstStyle>
          <a:p>
            <a:r>
              <a:rPr lang="en-US" dirty="0"/>
              <a:t>Photo or chart caption</a:t>
            </a:r>
          </a:p>
        </p:txBody>
      </p:sp>
      <p:sp>
        <p:nvSpPr>
          <p:cNvPr id="10" name="Picture Placeholder 8">
            <a:extLst>
              <a:ext uri="{FF2B5EF4-FFF2-40B4-BE49-F238E27FC236}">
                <a16:creationId xmlns:a16="http://schemas.microsoft.com/office/drawing/2014/main" id="{C6AC48F6-4B6A-12A6-853B-937D463051BA}"/>
              </a:ext>
            </a:extLst>
          </p:cNvPr>
          <p:cNvSpPr>
            <a:spLocks noGrp="1"/>
          </p:cNvSpPr>
          <p:nvPr>
            <p:ph type="pic" sz="quarter" idx="14" hasCustomPrompt="1"/>
          </p:nvPr>
        </p:nvSpPr>
        <p:spPr>
          <a:xfrm>
            <a:off x="6172200" y="5899150"/>
            <a:ext cx="5181600" cy="365125"/>
          </a:xfrm>
        </p:spPr>
        <p:txBody>
          <a:bodyPr>
            <a:normAutofit/>
          </a:bodyPr>
          <a:lstStyle>
            <a:lvl1pPr>
              <a:defRPr sz="1600" i="1"/>
            </a:lvl1pPr>
          </a:lstStyle>
          <a:p>
            <a:r>
              <a:rPr lang="en-US" dirty="0"/>
              <a:t>Photo or chart caption</a:t>
            </a:r>
          </a:p>
        </p:txBody>
      </p:sp>
    </p:spTree>
    <p:extLst>
      <p:ext uri="{BB962C8B-B14F-4D97-AF65-F5344CB8AC3E}">
        <p14:creationId xmlns:p14="http://schemas.microsoft.com/office/powerpoint/2010/main" val="1405076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1_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304800"/>
            <a:ext cx="12192000" cy="6248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Tree>
    <p:extLst>
      <p:ext uri="{BB962C8B-B14F-4D97-AF65-F5344CB8AC3E}">
        <p14:creationId xmlns:p14="http://schemas.microsoft.com/office/powerpoint/2010/main" val="201062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A5C7-BE78-CAB4-51C4-C6A52F1C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338837-851D-0F1F-9124-1A66931F53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E0103B-ADAB-0D10-CF62-CA0C0BC2B7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E0DB0B-46D0-7BB5-7FCA-4BA30049D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B045F4-BA1A-9BC4-8982-333D146928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C60C1A-A855-C820-EFBC-8EC697180C9A}"/>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8" name="Footer Placeholder 7">
            <a:extLst>
              <a:ext uri="{FF2B5EF4-FFF2-40B4-BE49-F238E27FC236}">
                <a16:creationId xmlns:a16="http://schemas.microsoft.com/office/drawing/2014/main" id="{954EA518-14DD-71B9-B10A-E16DFD7EA0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1FC08-58E0-C523-12C5-D1D5085BFA0D}"/>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287699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A2B75-8D53-62BD-023A-6A78752FE2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162963-DEFE-79C2-FD39-6AEF58728D3C}"/>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4" name="Footer Placeholder 3">
            <a:extLst>
              <a:ext uri="{FF2B5EF4-FFF2-40B4-BE49-F238E27FC236}">
                <a16:creationId xmlns:a16="http://schemas.microsoft.com/office/drawing/2014/main" id="{3A5E7064-6C73-BDEE-D399-5EFF7FBA3B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A22F43-6246-E918-2755-B978D66C0292}"/>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4081756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78E2CE-2432-D313-78C4-10BB9933C2FF}"/>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3" name="Footer Placeholder 2">
            <a:extLst>
              <a:ext uri="{FF2B5EF4-FFF2-40B4-BE49-F238E27FC236}">
                <a16:creationId xmlns:a16="http://schemas.microsoft.com/office/drawing/2014/main" id="{566C345E-166D-D6A1-8F88-037DB43000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39912F-1FE6-FA8F-A852-51C263CE8F22}"/>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708317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7A3A-AA6E-DC60-482A-4D714BEEA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678E01-EA8A-1F3B-92B3-C644F4F48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BD851C-10A2-79D8-01AB-5E7AA896E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F5363-D7F1-21B3-C71A-7BFA6A7C91CD}"/>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6" name="Footer Placeholder 5">
            <a:extLst>
              <a:ext uri="{FF2B5EF4-FFF2-40B4-BE49-F238E27FC236}">
                <a16:creationId xmlns:a16="http://schemas.microsoft.com/office/drawing/2014/main" id="{5E166445-2FD0-BF9F-C6E8-F0035A64C8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6D6DD-3817-9E2F-63C1-ACCADE616B05}"/>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205548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6AAAC-C417-2CEB-2C14-9FC401C188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47CFA2-39C9-2FBF-D167-57F54C1B3D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F05D95-F824-F78D-C0D8-907B09FE6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42B5B-34D3-44A6-F4C7-52481CE269D6}"/>
              </a:ext>
            </a:extLst>
          </p:cNvPr>
          <p:cNvSpPr>
            <a:spLocks noGrp="1"/>
          </p:cNvSpPr>
          <p:nvPr>
            <p:ph type="dt" sz="half" idx="10"/>
          </p:nvPr>
        </p:nvSpPr>
        <p:spPr/>
        <p:txBody>
          <a:bodyPr/>
          <a:lstStyle/>
          <a:p>
            <a:fld id="{40DD204C-34E6-1349-9F59-AFC560C5AD10}" type="datetimeFigureOut">
              <a:rPr lang="en-US" smtClean="0"/>
              <a:t>4/21/26</a:t>
            </a:fld>
            <a:endParaRPr lang="en-US"/>
          </a:p>
        </p:txBody>
      </p:sp>
      <p:sp>
        <p:nvSpPr>
          <p:cNvPr id="6" name="Footer Placeholder 5">
            <a:extLst>
              <a:ext uri="{FF2B5EF4-FFF2-40B4-BE49-F238E27FC236}">
                <a16:creationId xmlns:a16="http://schemas.microsoft.com/office/drawing/2014/main" id="{F8DAD8AF-0DB1-2C4A-D8B9-6E36C37ADB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5E4BC-08FB-3F5B-F113-F8344E17F66B}"/>
              </a:ext>
            </a:extLst>
          </p:cNvPr>
          <p:cNvSpPr>
            <a:spLocks noGrp="1"/>
          </p:cNvSpPr>
          <p:nvPr>
            <p:ph type="sldNum" sz="quarter" idx="12"/>
          </p:nvPr>
        </p:nvSpPr>
        <p:spPr/>
        <p:txBody>
          <a:bodyPr/>
          <a:lstStyle/>
          <a:p>
            <a:fld id="{5165B21A-267D-DA46-886A-8BB46A1AB3F7}" type="slidenum">
              <a:rPr lang="en-US" smtClean="0"/>
              <a:t>‹#›</a:t>
            </a:fld>
            <a:endParaRPr lang="en-US"/>
          </a:p>
        </p:txBody>
      </p:sp>
    </p:spTree>
    <p:extLst>
      <p:ext uri="{BB962C8B-B14F-4D97-AF65-F5344CB8AC3E}">
        <p14:creationId xmlns:p14="http://schemas.microsoft.com/office/powerpoint/2010/main" val="3212258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sv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2C96D1-8CDC-12CE-B321-763DB62242A4}"/>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129C4F2-E335-1880-A339-DFA88EA8B0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B6E7C2-14F7-73A8-C530-E9A7E26EC6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4195E-18BB-F8F7-78D3-B6245FF15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D204C-34E6-1349-9F59-AFC560C5AD10}" type="datetimeFigureOut">
              <a:rPr lang="en-US" smtClean="0"/>
              <a:t>4/21/26</a:t>
            </a:fld>
            <a:endParaRPr lang="en-US"/>
          </a:p>
        </p:txBody>
      </p:sp>
      <p:sp>
        <p:nvSpPr>
          <p:cNvPr id="5" name="Footer Placeholder 4">
            <a:extLst>
              <a:ext uri="{FF2B5EF4-FFF2-40B4-BE49-F238E27FC236}">
                <a16:creationId xmlns:a16="http://schemas.microsoft.com/office/drawing/2014/main" id="{630D7C2A-9744-7AB2-71EE-A51B17BD4B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D4AABA-4B0D-3639-E5C2-59B629583D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5B21A-267D-DA46-886A-8BB46A1AB3F7}" type="slidenum">
              <a:rPr lang="en-US" smtClean="0"/>
              <a:t>‹#›</a:t>
            </a:fld>
            <a:endParaRPr lang="en-US"/>
          </a:p>
        </p:txBody>
      </p:sp>
    </p:spTree>
    <p:extLst>
      <p:ext uri="{BB962C8B-B14F-4D97-AF65-F5344CB8AC3E}">
        <p14:creationId xmlns:p14="http://schemas.microsoft.com/office/powerpoint/2010/main" val="4278665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B41278-5551-5466-4805-1D57B65A0E1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4E34400-A3BD-A554-B18A-5B32689377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16244-9F99-6147-44A1-B3138C6D5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AE5CC-7600-56DC-CC8F-938EFE3D6B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E6513-7FAD-9546-8F5B-8A2C469D3F28}" type="datetimeFigureOut">
              <a:rPr lang="en-US" smtClean="0"/>
              <a:t>4/21/26</a:t>
            </a:fld>
            <a:endParaRPr lang="en-US"/>
          </a:p>
        </p:txBody>
      </p:sp>
      <p:sp>
        <p:nvSpPr>
          <p:cNvPr id="5" name="Footer Placeholder 4">
            <a:extLst>
              <a:ext uri="{FF2B5EF4-FFF2-40B4-BE49-F238E27FC236}">
                <a16:creationId xmlns:a16="http://schemas.microsoft.com/office/drawing/2014/main" id="{60B05DE3-10B4-C324-B73E-81D80EC8C0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660A3E-898A-7812-674C-1706E9A79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9D55B-C223-4C46-85F3-9DDCC78A3C97}" type="slidenum">
              <a:rPr lang="en-US" smtClean="0"/>
              <a:t>‹#›</a:t>
            </a:fld>
            <a:endParaRPr lang="en-US"/>
          </a:p>
        </p:txBody>
      </p:sp>
    </p:spTree>
    <p:extLst>
      <p:ext uri="{BB962C8B-B14F-4D97-AF65-F5344CB8AC3E}">
        <p14:creationId xmlns:p14="http://schemas.microsoft.com/office/powerpoint/2010/main" val="4200042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92016-E3A9-9F79-CE86-D782B113C2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73524-8611-3450-ED02-C765EB704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EDEFB-6701-F163-0C14-89DAA6A90A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6ECAA-A5FE-284E-B459-97EEC9503D5B}" type="datetimeFigureOut">
              <a:rPr lang="en-US" smtClean="0"/>
              <a:t>4/21/26</a:t>
            </a:fld>
            <a:endParaRPr lang="en-US"/>
          </a:p>
        </p:txBody>
      </p:sp>
      <p:sp>
        <p:nvSpPr>
          <p:cNvPr id="5" name="Footer Placeholder 4">
            <a:extLst>
              <a:ext uri="{FF2B5EF4-FFF2-40B4-BE49-F238E27FC236}">
                <a16:creationId xmlns:a16="http://schemas.microsoft.com/office/drawing/2014/main" id="{C828A48F-C9C9-2FC9-64BC-1EB019096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271313-69C7-B204-4BC0-749196F5C6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06ABDA-B27C-814F-AAFE-20BDDEC00754}" type="slidenum">
              <a:rPr lang="en-US" smtClean="0"/>
              <a:t>‹#›</a:t>
            </a:fld>
            <a:endParaRPr lang="en-US"/>
          </a:p>
        </p:txBody>
      </p:sp>
      <p:pic>
        <p:nvPicPr>
          <p:cNvPr id="9" name="Picture 8">
            <a:extLst>
              <a:ext uri="{FF2B5EF4-FFF2-40B4-BE49-F238E27FC236}">
                <a16:creationId xmlns:a16="http://schemas.microsoft.com/office/drawing/2014/main" id="{F86FEE75-3C2B-65EA-0620-1BF65135CE5B}"/>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8863102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99CAA-8783-AA4F-8E32-6CB4A648AA17}" type="datetimeFigureOut">
              <a:rPr lang="en-US" smtClean="0"/>
              <a:t>4/21/26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B0D76-416E-A848-A852-F384D553907A}" type="slidenum">
              <a:rPr lang="en-US" smtClean="0"/>
              <a:t>‹#›</a:t>
            </a:fld>
            <a:endParaRPr lang="en-US"/>
          </a:p>
        </p:txBody>
      </p:sp>
      <p:sp>
        <p:nvSpPr>
          <p:cNvPr id="8" name="Rectangle 7">
            <a:extLst>
              <a:ext uri="{FF2B5EF4-FFF2-40B4-BE49-F238E27FC236}">
                <a16:creationId xmlns:a16="http://schemas.microsoft.com/office/drawing/2014/main" id="{372C535E-9B1C-EB2C-44C8-3E3513010313}"/>
              </a:ext>
            </a:extLst>
          </p:cNvPr>
          <p:cNvSpPr/>
          <p:nvPr userDrawn="1"/>
        </p:nvSpPr>
        <p:spPr>
          <a:xfrm>
            <a:off x="915203" y="0"/>
            <a:ext cx="1375611" cy="115503"/>
          </a:xfrm>
          <a:prstGeom prst="rect">
            <a:avLst/>
          </a:prstGeom>
          <a:solidFill>
            <a:srgbClr val="C126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8B88971-08F0-8D75-285C-6EA18DEC3401}"/>
              </a:ext>
            </a:extLst>
          </p:cNvPr>
          <p:cNvPicPr>
            <a:picLocks noChangeAspect="1"/>
          </p:cNvPicPr>
          <p:nvPr userDrawn="1"/>
        </p:nvPicPr>
        <p:blipFill>
          <a:blip>
            <a:extLst>
              <a:ext uri="{96DAC541-7B7A-43D3-8B79-37D633B846F1}">
                <asvg:svgBlip xmlns:asvg="http://schemas.microsoft.com/office/drawing/2016/SVG/main" r:embed="rId18"/>
              </a:ext>
            </a:extLst>
          </a:blip>
          <a:stretch>
            <a:fillRect/>
          </a:stretch>
        </p:blipFill>
        <p:spPr>
          <a:xfrm>
            <a:off x="9583519" y="6096746"/>
            <a:ext cx="2066925" cy="571500"/>
          </a:xfrm>
          <a:prstGeom prst="rect">
            <a:avLst/>
          </a:prstGeom>
        </p:spPr>
      </p:pic>
    </p:spTree>
    <p:extLst>
      <p:ext uri="{BB962C8B-B14F-4D97-AF65-F5344CB8AC3E}">
        <p14:creationId xmlns:p14="http://schemas.microsoft.com/office/powerpoint/2010/main" val="27618381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sv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hyperlink" Target="mailto:lwinland@ohioaap.org"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3F52138-CD10-23AD-AB66-3DAB3A7A62E3}"/>
              </a:ext>
            </a:extLst>
          </p:cNvPr>
          <p:cNvSpPr>
            <a:spLocks noGrp="1"/>
          </p:cNvSpPr>
          <p:nvPr>
            <p:ph type="body" sz="quarter" idx="13"/>
          </p:nvPr>
        </p:nvSpPr>
        <p:spPr>
          <a:xfrm>
            <a:off x="1524001" y="5058139"/>
            <a:ext cx="9143999" cy="447215"/>
          </a:xfrm>
        </p:spPr>
        <p:txBody>
          <a:bodyPr vert="horz" lIns="91440" tIns="45720" rIns="91440" bIns="45720" rtlCol="0" anchor="t">
            <a:normAutofit/>
          </a:bodyPr>
          <a:lstStyle/>
          <a:p>
            <a:r>
              <a:rPr lang="en-US" sz="1600" dirty="0">
                <a:ea typeface="ＭＳ Ｐゴシック"/>
                <a:cs typeface="Arial"/>
              </a:rPr>
              <a:t>Last updated : 4/8/2026.</a:t>
            </a:r>
            <a:endParaRPr lang="en-US" sz="1600" dirty="0">
              <a:solidFill>
                <a:schemeClr val="tx1"/>
              </a:solidFill>
              <a:ea typeface="ＭＳ Ｐゴシック"/>
              <a:cs typeface="Arial"/>
            </a:endParaRPr>
          </a:p>
          <a:p>
            <a:endParaRPr lang="en-US" dirty="0">
              <a:latin typeface="Source Sans Pro" panose="020B0503030403020204" pitchFamily="34" charset="0"/>
            </a:endParaRPr>
          </a:p>
        </p:txBody>
      </p:sp>
      <p:pic>
        <p:nvPicPr>
          <p:cNvPr id="24" name="Graphic 23">
            <a:extLst>
              <a:ext uri="{FF2B5EF4-FFF2-40B4-BE49-F238E27FC236}">
                <a16:creationId xmlns:a16="http://schemas.microsoft.com/office/drawing/2014/main" id="{A00634D9-842D-4063-3074-2C7C53A7EBBD}"/>
              </a:ext>
            </a:extLst>
          </p:cNvPr>
          <p:cNvPicPr>
            <a:picLocks noChangeAspect="1"/>
          </p:cNvPicPr>
          <p:nvPr/>
        </p:nvPicPr>
        <p:blipFill rotWithShape="1">
          <a:blip>
            <a:extLst>
              <a:ext uri="{96DAC541-7B7A-43D3-8B79-37D633B846F1}">
                <asvg:svgBlip xmlns:asvg="http://schemas.microsoft.com/office/drawing/2016/SVG/main" r:embed="rId2"/>
              </a:ext>
            </a:extLst>
          </a:blip>
          <a:srcRect l="-40936" t="22684" r="49308" b="7686"/>
          <a:stretch/>
        </p:blipFill>
        <p:spPr>
          <a:xfrm>
            <a:off x="-5689601" y="-27734"/>
            <a:ext cx="10454839" cy="4775201"/>
          </a:xfrm>
          <a:prstGeom prst="rect">
            <a:avLst/>
          </a:prstGeom>
        </p:spPr>
      </p:pic>
      <p:pic>
        <p:nvPicPr>
          <p:cNvPr id="18" name="Graphic 17">
            <a:extLst>
              <a:ext uri="{FF2B5EF4-FFF2-40B4-BE49-F238E27FC236}">
                <a16:creationId xmlns:a16="http://schemas.microsoft.com/office/drawing/2014/main" id="{68615432-9B7F-5B38-3E24-8A0C8152B9D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95657" y="6066162"/>
            <a:ext cx="2595003" cy="717512"/>
          </a:xfrm>
          <a:prstGeom prst="rect">
            <a:avLst/>
          </a:prstGeom>
        </p:spPr>
      </p:pic>
      <p:sp>
        <p:nvSpPr>
          <p:cNvPr id="14" name="Title 13">
            <a:extLst>
              <a:ext uri="{FF2B5EF4-FFF2-40B4-BE49-F238E27FC236}">
                <a16:creationId xmlns:a16="http://schemas.microsoft.com/office/drawing/2014/main" id="{B1537A7E-1419-CC3B-70E5-122A24C40B25}"/>
              </a:ext>
            </a:extLst>
          </p:cNvPr>
          <p:cNvSpPr>
            <a:spLocks noGrp="1"/>
          </p:cNvSpPr>
          <p:nvPr>
            <p:ph type="ctrTitle"/>
          </p:nvPr>
        </p:nvSpPr>
        <p:spPr>
          <a:xfrm>
            <a:off x="1524001" y="2462013"/>
            <a:ext cx="9144000" cy="1258492"/>
          </a:xfrm>
        </p:spPr>
        <p:txBody>
          <a:bodyPr>
            <a:normAutofit fontScale="90000"/>
          </a:bodyPr>
          <a:lstStyle/>
          <a:p>
            <a:r>
              <a:rPr lang="en-US" altLang="en-US" sz="4400" b="1" dirty="0">
                <a:latin typeface="+mn-lt"/>
                <a:ea typeface="ＭＳ Ｐゴシック" pitchFamily="34" charset="-128"/>
                <a:cs typeface="Arial"/>
              </a:rPr>
              <a:t>Generating Reminders/Recalls and Coverage Rate Report in ImpactSIIS</a:t>
            </a:r>
            <a:endParaRPr lang="en-US" b="1" dirty="0">
              <a:solidFill>
                <a:srgbClr val="0E3F75"/>
              </a:solidFill>
              <a:latin typeface="+mn-lt"/>
            </a:endParaRPr>
          </a:p>
        </p:txBody>
      </p:sp>
    </p:spTree>
    <p:extLst>
      <p:ext uri="{BB962C8B-B14F-4D97-AF65-F5344CB8AC3E}">
        <p14:creationId xmlns:p14="http://schemas.microsoft.com/office/powerpoint/2010/main" val="3552145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B9C7B-790C-5977-402C-C85C87CDA09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49C6CEA-6A31-4FB0-286A-3B08FBF76358}"/>
              </a:ext>
            </a:extLst>
          </p:cNvPr>
          <p:cNvSpPr txBox="1"/>
          <p:nvPr/>
        </p:nvSpPr>
        <p:spPr>
          <a:xfrm>
            <a:off x="838802" y="2228671"/>
            <a:ext cx="10514396" cy="2400657"/>
          </a:xfrm>
          <a:prstGeom prst="rect">
            <a:avLst/>
          </a:prstGeom>
          <a:noFill/>
        </p:spPr>
        <p:txBody>
          <a:bodyPr wrap="square">
            <a:spAutoFit/>
          </a:bodyPr>
          <a:lstStyle/>
          <a:p>
            <a:pPr lvl="0" algn="ctr"/>
            <a:r>
              <a:rPr lang="en-US" sz="5000" b="1" dirty="0">
                <a:latin typeface="Georgia" panose="02040502050405020303" pitchFamily="18" charset="0"/>
              </a:rPr>
              <a:t>86% </a:t>
            </a:r>
            <a:r>
              <a:rPr lang="en-US" sz="5000" dirty="0">
                <a:latin typeface="Georgia" panose="02040502050405020303" pitchFamily="18" charset="0"/>
              </a:rPr>
              <a:t>of Ohioans think routine vaccines are very safe or safe for most children.</a:t>
            </a:r>
          </a:p>
        </p:txBody>
      </p:sp>
    </p:spTree>
    <p:extLst>
      <p:ext uri="{BB962C8B-B14F-4D97-AF65-F5344CB8AC3E}">
        <p14:creationId xmlns:p14="http://schemas.microsoft.com/office/powerpoint/2010/main" val="7756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7216A-1010-5303-C2CE-ADECC09408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3F5DC63-C6B4-F8B2-3051-5B281D74B23F}"/>
              </a:ext>
            </a:extLst>
          </p:cNvPr>
          <p:cNvSpPr txBox="1"/>
          <p:nvPr/>
        </p:nvSpPr>
        <p:spPr>
          <a:xfrm>
            <a:off x="838802" y="1297681"/>
            <a:ext cx="10514396" cy="4708981"/>
          </a:xfrm>
          <a:prstGeom prst="rect">
            <a:avLst/>
          </a:prstGeom>
          <a:noFill/>
        </p:spPr>
        <p:txBody>
          <a:bodyPr wrap="square">
            <a:spAutoFit/>
          </a:bodyPr>
          <a:lstStyle/>
          <a:p>
            <a:pPr lvl="0" algn="ctr"/>
            <a:r>
              <a:rPr lang="en-US" sz="5000" b="1" dirty="0">
                <a:latin typeface="Georgia" panose="02040502050405020303" pitchFamily="18" charset="0"/>
              </a:rPr>
              <a:t>89% </a:t>
            </a:r>
            <a:r>
              <a:rPr lang="en-US" sz="5000" dirty="0">
                <a:latin typeface="Georgia" panose="02040502050405020303" pitchFamily="18" charset="0"/>
              </a:rPr>
              <a:t>indicated they were very confident or fairly confident that their pediatrician/family physician provides them with the information they need to make informed decisions about vaccines.</a:t>
            </a:r>
          </a:p>
        </p:txBody>
      </p:sp>
    </p:spTree>
    <p:extLst>
      <p:ext uri="{BB962C8B-B14F-4D97-AF65-F5344CB8AC3E}">
        <p14:creationId xmlns:p14="http://schemas.microsoft.com/office/powerpoint/2010/main" val="2260443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9302B-E1EE-B8F8-F721-692B64A0D2E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84D3A1D-A5D5-7B16-DCE5-827D346FE888}"/>
              </a:ext>
            </a:extLst>
          </p:cNvPr>
          <p:cNvSpPr txBox="1"/>
          <p:nvPr/>
        </p:nvSpPr>
        <p:spPr>
          <a:xfrm>
            <a:off x="838802" y="1843950"/>
            <a:ext cx="10514396" cy="3170099"/>
          </a:xfrm>
          <a:prstGeom prst="rect">
            <a:avLst/>
          </a:prstGeom>
          <a:noFill/>
        </p:spPr>
        <p:txBody>
          <a:bodyPr wrap="square">
            <a:spAutoFit/>
          </a:bodyPr>
          <a:lstStyle/>
          <a:p>
            <a:pPr algn="ctr"/>
            <a:r>
              <a:rPr lang="en-US" sz="5000" b="1" dirty="0">
                <a:latin typeface="Georgia" panose="02040502050405020303" pitchFamily="18" charset="0"/>
              </a:rPr>
              <a:t>75% </a:t>
            </a:r>
            <a:r>
              <a:rPr lang="en-US" sz="5000" dirty="0">
                <a:latin typeface="Georgia" panose="02040502050405020303" pitchFamily="18" charset="0"/>
              </a:rPr>
              <a:t>of Ohioans believe that parents should be required to have their children vaccinated against preventable diseases.</a:t>
            </a:r>
          </a:p>
        </p:txBody>
      </p:sp>
    </p:spTree>
    <p:extLst>
      <p:ext uri="{BB962C8B-B14F-4D97-AF65-F5344CB8AC3E}">
        <p14:creationId xmlns:p14="http://schemas.microsoft.com/office/powerpoint/2010/main" val="2708844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62D06-1071-E611-DA06-60FF6310FE9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4FB6F67-CE93-3374-B9F3-F74676DB1F37}"/>
              </a:ext>
            </a:extLst>
          </p:cNvPr>
          <p:cNvSpPr txBox="1"/>
          <p:nvPr/>
        </p:nvSpPr>
        <p:spPr>
          <a:xfrm>
            <a:off x="838802" y="1676065"/>
            <a:ext cx="10514396" cy="3631763"/>
          </a:xfrm>
          <a:prstGeom prst="rect">
            <a:avLst/>
          </a:prstGeom>
          <a:noFill/>
        </p:spPr>
        <p:txBody>
          <a:bodyPr wrap="square">
            <a:spAutoFit/>
          </a:bodyPr>
          <a:lstStyle/>
          <a:p>
            <a:pPr lvl="0" algn="ctr"/>
            <a:r>
              <a:rPr lang="en-US" sz="4600" b="1" dirty="0">
                <a:latin typeface="Georgia" panose="02040502050405020303" pitchFamily="18" charset="0"/>
              </a:rPr>
              <a:t>43%</a:t>
            </a:r>
            <a:r>
              <a:rPr lang="en-US" sz="4600" dirty="0">
                <a:latin typeface="Georgia" panose="02040502050405020303" pitchFamily="18" charset="0"/>
              </a:rPr>
              <a:t> of respondents felt confident or very confident in the safety of the COVID-19 vaccine; whereas </a:t>
            </a:r>
            <a:r>
              <a:rPr lang="en-US" sz="4600" b="1" dirty="0">
                <a:latin typeface="Georgia" panose="02040502050405020303" pitchFamily="18" charset="0"/>
              </a:rPr>
              <a:t>83%</a:t>
            </a:r>
            <a:r>
              <a:rPr lang="en-US" sz="4600" dirty="0">
                <a:latin typeface="Georgia" panose="02040502050405020303" pitchFamily="18" charset="0"/>
              </a:rPr>
              <a:t> felt confident or very confident in the MMR vaccine, and </a:t>
            </a:r>
            <a:r>
              <a:rPr lang="en-US" sz="4600" b="1" dirty="0">
                <a:latin typeface="Georgia" panose="02040502050405020303" pitchFamily="18" charset="0"/>
              </a:rPr>
              <a:t>85%</a:t>
            </a:r>
            <a:r>
              <a:rPr lang="en-US" sz="4600" dirty="0">
                <a:latin typeface="Georgia" panose="02040502050405020303" pitchFamily="18" charset="0"/>
              </a:rPr>
              <a:t> in the polio vaccine.</a:t>
            </a:r>
          </a:p>
        </p:txBody>
      </p:sp>
    </p:spTree>
    <p:extLst>
      <p:ext uri="{BB962C8B-B14F-4D97-AF65-F5344CB8AC3E}">
        <p14:creationId xmlns:p14="http://schemas.microsoft.com/office/powerpoint/2010/main" val="10165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A144-9695-AE0C-63C3-F2911F6EB41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FC38C6B-D94A-04C5-B1B2-DC46F29431F9}"/>
              </a:ext>
            </a:extLst>
          </p:cNvPr>
          <p:cNvSpPr txBox="1"/>
          <p:nvPr/>
        </p:nvSpPr>
        <p:spPr>
          <a:xfrm>
            <a:off x="838802" y="1771471"/>
            <a:ext cx="10514396" cy="3939540"/>
          </a:xfrm>
          <a:prstGeom prst="rect">
            <a:avLst/>
          </a:prstGeom>
          <a:noFill/>
        </p:spPr>
        <p:txBody>
          <a:bodyPr wrap="square">
            <a:spAutoFit/>
          </a:bodyPr>
          <a:lstStyle/>
          <a:p>
            <a:pPr lvl="0" algn="ctr"/>
            <a:r>
              <a:rPr lang="en-US" sz="5000" b="1" dirty="0">
                <a:latin typeface="Georgia" panose="02040502050405020303" pitchFamily="18" charset="0"/>
              </a:rPr>
              <a:t>88% </a:t>
            </a:r>
            <a:r>
              <a:rPr lang="en-US" sz="5000" dirty="0">
                <a:latin typeface="Georgia" panose="02040502050405020303" pitchFamily="18" charset="0"/>
              </a:rPr>
              <a:t>of Ohioans think that health insurers, including Medicaid &amp; Medicare, should be required to pay for vaccines that individuals choose for themselves or family members.</a:t>
            </a:r>
          </a:p>
        </p:txBody>
      </p:sp>
    </p:spTree>
    <p:extLst>
      <p:ext uri="{BB962C8B-B14F-4D97-AF65-F5344CB8AC3E}">
        <p14:creationId xmlns:p14="http://schemas.microsoft.com/office/powerpoint/2010/main" val="535410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AC938-0CE9-A558-6F79-BBC657887B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A2F2BE5-5D50-68F9-27BA-26CC44A049BE}"/>
              </a:ext>
            </a:extLst>
          </p:cNvPr>
          <p:cNvSpPr txBox="1"/>
          <p:nvPr/>
        </p:nvSpPr>
        <p:spPr>
          <a:xfrm>
            <a:off x="838802" y="2228671"/>
            <a:ext cx="10514396" cy="2400657"/>
          </a:xfrm>
          <a:prstGeom prst="rect">
            <a:avLst/>
          </a:prstGeom>
          <a:noFill/>
        </p:spPr>
        <p:txBody>
          <a:bodyPr wrap="square">
            <a:spAutoFit/>
          </a:bodyPr>
          <a:lstStyle/>
          <a:p>
            <a:pPr lvl="0" algn="ctr"/>
            <a:r>
              <a:rPr lang="en-US" sz="5000" b="1" dirty="0">
                <a:latin typeface="Georgia" panose="02040502050405020303" pitchFamily="18" charset="0"/>
              </a:rPr>
              <a:t>82%</a:t>
            </a:r>
            <a:r>
              <a:rPr lang="en-US" sz="5000" dirty="0">
                <a:latin typeface="Georgia" panose="02040502050405020303" pitchFamily="18" charset="0"/>
              </a:rPr>
              <a:t> of Ohioans have heard about the benefits of vaccinations for children. </a:t>
            </a:r>
          </a:p>
        </p:txBody>
      </p:sp>
    </p:spTree>
    <p:extLst>
      <p:ext uri="{BB962C8B-B14F-4D97-AF65-F5344CB8AC3E}">
        <p14:creationId xmlns:p14="http://schemas.microsoft.com/office/powerpoint/2010/main" val="4163463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5EB2-D2A1-51A2-1DAC-169A4BE40DD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A41E2EB-0EEA-7357-9A6A-544CAA7B1317}"/>
              </a:ext>
            </a:extLst>
          </p:cNvPr>
          <p:cNvSpPr txBox="1"/>
          <p:nvPr/>
        </p:nvSpPr>
        <p:spPr>
          <a:xfrm>
            <a:off x="838802" y="1771471"/>
            <a:ext cx="10514396" cy="3170099"/>
          </a:xfrm>
          <a:prstGeom prst="rect">
            <a:avLst/>
          </a:prstGeom>
          <a:noFill/>
        </p:spPr>
        <p:txBody>
          <a:bodyPr wrap="square">
            <a:spAutoFit/>
          </a:bodyPr>
          <a:lstStyle/>
          <a:p>
            <a:pPr lvl="0" algn="ctr"/>
            <a:r>
              <a:rPr lang="en-US" sz="5000" b="1" dirty="0">
                <a:latin typeface="Georgia" panose="02040502050405020303" pitchFamily="18" charset="0"/>
              </a:rPr>
              <a:t>83% </a:t>
            </a:r>
            <a:r>
              <a:rPr lang="en-US" sz="5000" dirty="0">
                <a:latin typeface="Georgia" panose="02040502050405020303" pitchFamily="18" charset="0"/>
              </a:rPr>
              <a:t>of Ohioans do not trust at all or only slightly trust their social media feeds to provide reliable information about vaccines.</a:t>
            </a:r>
          </a:p>
        </p:txBody>
      </p:sp>
    </p:spTree>
    <p:extLst>
      <p:ext uri="{BB962C8B-B14F-4D97-AF65-F5344CB8AC3E}">
        <p14:creationId xmlns:p14="http://schemas.microsoft.com/office/powerpoint/2010/main" val="1520772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D35E9-F67E-941B-8A61-6C3DBAF9DAB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3401AC4-EAD8-B9F7-0DB0-DDD53BA19EED}"/>
              </a:ext>
            </a:extLst>
          </p:cNvPr>
          <p:cNvSpPr txBox="1"/>
          <p:nvPr/>
        </p:nvSpPr>
        <p:spPr>
          <a:xfrm>
            <a:off x="838802" y="2751235"/>
            <a:ext cx="10514396" cy="2092881"/>
          </a:xfrm>
          <a:prstGeom prst="rect">
            <a:avLst/>
          </a:prstGeom>
          <a:noFill/>
        </p:spPr>
        <p:txBody>
          <a:bodyPr wrap="square">
            <a:spAutoFit/>
          </a:bodyPr>
          <a:lstStyle/>
          <a:p>
            <a:pPr algn="ctr"/>
            <a:r>
              <a:rPr lang="en-US" sz="6500" dirty="0">
                <a:latin typeface="Georgia" panose="02040502050405020303" pitchFamily="18" charset="0"/>
              </a:rPr>
              <a:t>AAP Immunization Schedule</a:t>
            </a:r>
            <a:endParaRPr lang="en-US" sz="5400" dirty="0">
              <a:latin typeface="Georgia" panose="02040502050405020303" pitchFamily="18" charset="0"/>
            </a:endParaRPr>
          </a:p>
        </p:txBody>
      </p:sp>
    </p:spTree>
    <p:extLst>
      <p:ext uri="{BB962C8B-B14F-4D97-AF65-F5344CB8AC3E}">
        <p14:creationId xmlns:p14="http://schemas.microsoft.com/office/powerpoint/2010/main" val="2027656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6C06FC-E482-56E8-74EB-AD13C3809929}"/>
              </a:ext>
            </a:extLst>
          </p:cNvPr>
          <p:cNvPicPr>
            <a:picLocks noChangeAspect="1"/>
          </p:cNvPicPr>
          <p:nvPr/>
        </p:nvPicPr>
        <p:blipFill>
          <a:blip r:embed="rId3"/>
          <a:stretch>
            <a:fillRect/>
          </a:stretch>
        </p:blipFill>
        <p:spPr>
          <a:xfrm>
            <a:off x="3786822" y="693965"/>
            <a:ext cx="4618355" cy="5787810"/>
          </a:xfrm>
          <a:prstGeom prst="rect">
            <a:avLst/>
          </a:prstGeom>
        </p:spPr>
      </p:pic>
    </p:spTree>
    <p:extLst>
      <p:ext uri="{BB962C8B-B14F-4D97-AF65-F5344CB8AC3E}">
        <p14:creationId xmlns:p14="http://schemas.microsoft.com/office/powerpoint/2010/main" val="2783739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A748B8-065C-87F4-F8DA-114B44768E89}"/>
              </a:ext>
            </a:extLst>
          </p:cNvPr>
          <p:cNvPicPr>
            <a:picLocks noChangeAspect="1"/>
          </p:cNvPicPr>
          <p:nvPr/>
        </p:nvPicPr>
        <p:blipFill>
          <a:blip r:embed="rId3"/>
          <a:stretch>
            <a:fillRect/>
          </a:stretch>
        </p:blipFill>
        <p:spPr>
          <a:xfrm>
            <a:off x="2553485" y="848360"/>
            <a:ext cx="7085030" cy="5161280"/>
          </a:xfrm>
          <a:prstGeom prst="rect">
            <a:avLst/>
          </a:prstGeom>
        </p:spPr>
      </p:pic>
    </p:spTree>
    <p:extLst>
      <p:ext uri="{BB962C8B-B14F-4D97-AF65-F5344CB8AC3E}">
        <p14:creationId xmlns:p14="http://schemas.microsoft.com/office/powerpoint/2010/main" val="246423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2CA649-B021-57A1-1342-7CB4D5248495}"/>
              </a:ext>
            </a:extLst>
          </p:cNvPr>
          <p:cNvSpPr txBox="1"/>
          <p:nvPr/>
        </p:nvSpPr>
        <p:spPr>
          <a:xfrm>
            <a:off x="915864" y="258901"/>
            <a:ext cx="10667172" cy="63401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ource Sans Pro"/>
                <a:ea typeface="+mn-ea"/>
                <a:cs typeface="Calibri"/>
              </a:rPr>
              <a:t>GENERATING A REMINDER/RECALL REPORT IN IMPACTSIIS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Reminder/Recall allows providers to notify patients about upcoming or past due vaccinations. Only the patients last vaccinated in your specific Organization or Facility are included in the Reminder/Recall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Notifications can be generated in the following formats:</a:t>
            </a:r>
          </a:p>
          <a:p>
            <a:pPr marL="568325" marR="0" lvl="0" indent="-3349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ource Sans Pro"/>
                <a:ea typeface="+mn-ea"/>
                <a:cs typeface="+mn-cs"/>
              </a:rPr>
              <a:t>Generate a Patient List</a:t>
            </a:r>
            <a:r>
              <a:rPr kumimoji="0" lang="en-US" sz="2000" b="0" i="0" u="none" strike="noStrike" kern="1200" cap="none" spc="0" normalizeH="0" baseline="0" noProof="0" dirty="0">
                <a:ln>
                  <a:noFill/>
                </a:ln>
                <a:solidFill>
                  <a:prstClr val="black"/>
                </a:solidFill>
                <a:effectLst/>
                <a:uLnTx/>
                <a:uFillTx/>
                <a:latin typeface="Source Sans Pro"/>
                <a:ea typeface="+mn-ea"/>
                <a:cs typeface="+mn-cs"/>
              </a:rPr>
              <a:t> - Generates an HTML file that displays a detailed list of patients, including their vaccination forecast.</a:t>
            </a:r>
          </a:p>
          <a:p>
            <a:pPr marL="568325" marR="0" lvl="0" indent="-3349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ource Sans Pro"/>
                <a:ea typeface="+mn-ea"/>
                <a:cs typeface="+mn-cs"/>
              </a:rPr>
              <a:t>Print Letters</a:t>
            </a:r>
            <a:r>
              <a:rPr kumimoji="0" lang="en-US" sz="2000" b="0" i="0" u="none" strike="noStrike" kern="1200" cap="none" spc="0" normalizeH="0" baseline="0" noProof="0" dirty="0">
                <a:ln>
                  <a:noFill/>
                </a:ln>
                <a:solidFill>
                  <a:prstClr val="black"/>
                </a:solidFill>
                <a:effectLst/>
                <a:uLnTx/>
                <a:uFillTx/>
                <a:latin typeface="Source Sans Pro"/>
                <a:ea typeface="+mn-ea"/>
                <a:cs typeface="+mn-cs"/>
              </a:rPr>
              <a:t> - Generates a reminder/recall letter for each patient in the patient list.</a:t>
            </a:r>
          </a:p>
          <a:p>
            <a:pPr marL="568325" marR="0" lvl="0" indent="-3349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ource Sans Pro"/>
                <a:ea typeface="+mn-ea"/>
                <a:cs typeface="+mn-cs"/>
              </a:rPr>
              <a:t>Generate Auto-Dialer Content</a:t>
            </a:r>
            <a:r>
              <a:rPr kumimoji="0" lang="en-US" sz="2000" b="0" i="0" u="none" strike="noStrike" kern="1200" cap="none" spc="0" normalizeH="0" baseline="0" noProof="0" dirty="0">
                <a:ln>
                  <a:noFill/>
                </a:ln>
                <a:solidFill>
                  <a:prstClr val="black"/>
                </a:solidFill>
                <a:effectLst/>
                <a:uLnTx/>
                <a:uFillTx/>
                <a:latin typeface="Source Sans Pro"/>
                <a:ea typeface="+mn-ea"/>
                <a:cs typeface="+mn-cs"/>
              </a:rPr>
              <a:t> - Generates an HTML file that can be used with any external auto-dialer application.</a:t>
            </a:r>
          </a:p>
          <a:p>
            <a:pPr marL="568325" marR="0" lvl="0" indent="-3349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ource Sans Pro"/>
                <a:ea typeface="+mn-ea"/>
                <a:cs typeface="+mn-cs"/>
              </a:rPr>
              <a:t>Generate Mail-Merge</a:t>
            </a:r>
            <a:r>
              <a:rPr kumimoji="0" lang="en-US" sz="2000" b="0" i="0" u="none" strike="noStrike" kern="1200" cap="none" spc="0" normalizeH="0" baseline="0" noProof="0" dirty="0">
                <a:ln>
                  <a:noFill/>
                </a:ln>
                <a:solidFill>
                  <a:prstClr val="black"/>
                </a:solidFill>
                <a:effectLst/>
                <a:uLnTx/>
                <a:uFillTx/>
                <a:latin typeface="Source Sans Pro"/>
                <a:ea typeface="+mn-ea"/>
                <a:cs typeface="+mn-cs"/>
              </a:rPr>
              <a:t> - Generates a text file that can be used with any external mail merge application.</a:t>
            </a:r>
          </a:p>
          <a:p>
            <a:pPr marL="568325" marR="0" lvl="0" indent="-3349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ource Sans Pro"/>
                <a:ea typeface="+mn-ea"/>
                <a:cs typeface="+mn-cs"/>
              </a:rPr>
              <a:t>Create Custom Postcards</a:t>
            </a:r>
            <a:r>
              <a:rPr kumimoji="0" lang="en-US" sz="2000" b="0" i="0" u="none" strike="noStrike" kern="1200" cap="none" spc="0" normalizeH="0" baseline="0" noProof="0" dirty="0">
                <a:ln>
                  <a:noFill/>
                </a:ln>
                <a:solidFill>
                  <a:prstClr val="black"/>
                </a:solidFill>
                <a:effectLst/>
                <a:uLnTx/>
                <a:uFillTx/>
                <a:latin typeface="Source Sans Pro"/>
                <a:ea typeface="+mn-ea"/>
                <a:cs typeface="+mn-cs"/>
              </a:rPr>
              <a:t> - Provides the ability to create custom postcards as reminder/recall notifications. You can define the dimensions of the postcard, as well as the message content.</a:t>
            </a:r>
          </a:p>
          <a:p>
            <a:pPr marL="568325" marR="0" lvl="0" indent="-3349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Source Sans Pro"/>
                <a:ea typeface="+mn-ea"/>
                <a:cs typeface="+mn-cs"/>
              </a:rPr>
              <a:t>Send Email</a:t>
            </a:r>
            <a:r>
              <a:rPr kumimoji="0" lang="en-US" sz="2000" b="0" i="0" u="none" strike="noStrike" kern="1200" cap="none" spc="0" normalizeH="0" baseline="0" noProof="0" dirty="0">
                <a:ln>
                  <a:noFill/>
                </a:ln>
                <a:solidFill>
                  <a:prstClr val="black"/>
                </a:solidFill>
                <a:effectLst/>
                <a:uLnTx/>
                <a:uFillTx/>
                <a:latin typeface="Source Sans Pro"/>
                <a:ea typeface="+mn-ea"/>
                <a:cs typeface="+mn-cs"/>
              </a:rPr>
              <a:t> - Provides the ability to send reminder/recall notifications using patient email addresses.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ource Sans 3" panose="020B0303030403020204" pitchFamily="34" charset="0"/>
              <a:ea typeface="+mn-ea"/>
              <a:cs typeface="Calibri"/>
            </a:endParaRPr>
          </a:p>
        </p:txBody>
      </p:sp>
    </p:spTree>
    <p:extLst>
      <p:ext uri="{BB962C8B-B14F-4D97-AF65-F5344CB8AC3E}">
        <p14:creationId xmlns:p14="http://schemas.microsoft.com/office/powerpoint/2010/main" val="256453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28D4D0-C321-5126-36E6-812E7F8CD2F3}"/>
              </a:ext>
            </a:extLst>
          </p:cNvPr>
          <p:cNvPicPr>
            <a:picLocks noChangeAspect="1"/>
          </p:cNvPicPr>
          <p:nvPr/>
        </p:nvPicPr>
        <p:blipFill>
          <a:blip r:embed="rId2"/>
          <a:stretch>
            <a:fillRect/>
          </a:stretch>
        </p:blipFill>
        <p:spPr>
          <a:xfrm>
            <a:off x="1627327" y="978652"/>
            <a:ext cx="7323810" cy="5625749"/>
          </a:xfrm>
          <a:prstGeom prst="rect">
            <a:avLst/>
          </a:prstGeom>
        </p:spPr>
      </p:pic>
      <p:pic>
        <p:nvPicPr>
          <p:cNvPr id="3" name="Picture 2">
            <a:extLst>
              <a:ext uri="{FF2B5EF4-FFF2-40B4-BE49-F238E27FC236}">
                <a16:creationId xmlns:a16="http://schemas.microsoft.com/office/drawing/2014/main" id="{ACFEA837-91B9-65B5-CB6F-080F0AC5D446}"/>
              </a:ext>
            </a:extLst>
          </p:cNvPr>
          <p:cNvPicPr>
            <a:picLocks noChangeAspect="1"/>
          </p:cNvPicPr>
          <p:nvPr/>
        </p:nvPicPr>
        <p:blipFill>
          <a:blip r:embed="rId3"/>
          <a:stretch>
            <a:fillRect/>
          </a:stretch>
        </p:blipFill>
        <p:spPr>
          <a:xfrm>
            <a:off x="9855128" y="3065652"/>
            <a:ext cx="1485329" cy="1552844"/>
          </a:xfrm>
          <a:prstGeom prst="rect">
            <a:avLst/>
          </a:prstGeom>
        </p:spPr>
      </p:pic>
    </p:spTree>
    <p:extLst>
      <p:ext uri="{BB962C8B-B14F-4D97-AF65-F5344CB8AC3E}">
        <p14:creationId xmlns:p14="http://schemas.microsoft.com/office/powerpoint/2010/main" val="3291789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F52A5-3FA1-18C3-021F-35362077F8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9766D7-948B-103A-02F9-E35E3EDA470F}"/>
              </a:ext>
            </a:extLst>
          </p:cNvPr>
          <p:cNvSpPr txBox="1"/>
          <p:nvPr/>
        </p:nvSpPr>
        <p:spPr>
          <a:xfrm>
            <a:off x="0" y="465236"/>
            <a:ext cx="9067800" cy="861774"/>
          </a:xfrm>
          <a:prstGeom prst="rect">
            <a:avLst/>
          </a:prstGeom>
          <a:noFill/>
        </p:spPr>
        <p:txBody>
          <a:bodyPr wrap="square">
            <a:spAutoFit/>
          </a:bodyPr>
          <a:lstStyle/>
          <a:p>
            <a:pPr algn="ctr"/>
            <a:r>
              <a:rPr lang="en-US" sz="5000" dirty="0">
                <a:latin typeface="Georgia" panose="02040502050405020303" pitchFamily="18" charset="0"/>
              </a:rPr>
              <a:t>AAP Recommended Schedule</a:t>
            </a:r>
          </a:p>
        </p:txBody>
      </p:sp>
      <p:sp>
        <p:nvSpPr>
          <p:cNvPr id="3" name="TextBox 2">
            <a:extLst>
              <a:ext uri="{FF2B5EF4-FFF2-40B4-BE49-F238E27FC236}">
                <a16:creationId xmlns:a16="http://schemas.microsoft.com/office/drawing/2014/main" id="{E19F30AE-C80B-E1E5-6F0E-0B4893DDF5B2}"/>
              </a:ext>
            </a:extLst>
          </p:cNvPr>
          <p:cNvSpPr txBox="1"/>
          <p:nvPr/>
        </p:nvSpPr>
        <p:spPr>
          <a:xfrm>
            <a:off x="1119352" y="2002221"/>
            <a:ext cx="9758855" cy="3400931"/>
          </a:xfrm>
          <a:prstGeom prst="rect">
            <a:avLst/>
          </a:prstGeom>
          <a:noFill/>
        </p:spPr>
        <p:txBody>
          <a:bodyPr wrap="square" rtlCol="0">
            <a:spAutoFit/>
          </a:bodyPr>
          <a:lstStyle/>
          <a:p>
            <a:pPr marL="285750" indent="-285750">
              <a:buFont typeface="Arial" panose="020B0604020202020204" pitchFamily="34" charset="0"/>
              <a:buChar char="•"/>
            </a:pPr>
            <a:r>
              <a:rPr lang="en-US" sz="3600" dirty="0"/>
              <a:t>Provides guidance for routine vaccination of children and adolescents from birth through 18 years</a:t>
            </a:r>
          </a:p>
          <a:p>
            <a:pPr marL="285750" indent="-285750">
              <a:buFont typeface="Arial" panose="020B0604020202020204" pitchFamily="34" charset="0"/>
              <a:buChar char="•"/>
            </a:pPr>
            <a:r>
              <a:rPr lang="en-US" sz="3600" dirty="0"/>
              <a:t>Grounded in a rigorous review of safety, efficacy, and population health data</a:t>
            </a:r>
          </a:p>
          <a:p>
            <a:pPr marL="285750" indent="-285750">
              <a:buFont typeface="Arial" panose="020B0604020202020204" pitchFamily="34" charset="0"/>
              <a:buChar char="•"/>
            </a:pPr>
            <a:endParaRPr lang="en-US" sz="3500" dirty="0">
              <a:latin typeface="Georgia" panose="02040502050405020303" pitchFamily="18" charset="0"/>
            </a:endParaRPr>
          </a:p>
        </p:txBody>
      </p:sp>
    </p:spTree>
    <p:extLst>
      <p:ext uri="{BB962C8B-B14F-4D97-AF65-F5344CB8AC3E}">
        <p14:creationId xmlns:p14="http://schemas.microsoft.com/office/powerpoint/2010/main" val="3922842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2CEAE-6848-5424-D968-A4FE2144A2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4E8E19-E95C-D7E8-882B-EF6187547264}"/>
              </a:ext>
            </a:extLst>
          </p:cNvPr>
          <p:cNvSpPr txBox="1"/>
          <p:nvPr/>
        </p:nvSpPr>
        <p:spPr>
          <a:xfrm>
            <a:off x="0" y="465236"/>
            <a:ext cx="9067800" cy="861774"/>
          </a:xfrm>
          <a:prstGeom prst="rect">
            <a:avLst/>
          </a:prstGeom>
          <a:noFill/>
        </p:spPr>
        <p:txBody>
          <a:bodyPr wrap="square">
            <a:spAutoFit/>
          </a:bodyPr>
          <a:lstStyle/>
          <a:p>
            <a:pPr algn="ctr"/>
            <a:r>
              <a:rPr lang="en-US" sz="5000" dirty="0">
                <a:latin typeface="Georgia" panose="02040502050405020303" pitchFamily="18" charset="0"/>
              </a:rPr>
              <a:t>AAP Recommended Schedule</a:t>
            </a:r>
          </a:p>
        </p:txBody>
      </p:sp>
      <p:sp>
        <p:nvSpPr>
          <p:cNvPr id="3" name="TextBox 2">
            <a:extLst>
              <a:ext uri="{FF2B5EF4-FFF2-40B4-BE49-F238E27FC236}">
                <a16:creationId xmlns:a16="http://schemas.microsoft.com/office/drawing/2014/main" id="{FCF58D79-405D-6555-F951-C619699A5C49}"/>
              </a:ext>
            </a:extLst>
          </p:cNvPr>
          <p:cNvSpPr txBox="1"/>
          <p:nvPr/>
        </p:nvSpPr>
        <p:spPr>
          <a:xfrm>
            <a:off x="1119352" y="2002221"/>
            <a:ext cx="9758855" cy="3954929"/>
          </a:xfrm>
          <a:prstGeom prst="rect">
            <a:avLst/>
          </a:prstGeom>
          <a:noFill/>
        </p:spPr>
        <p:txBody>
          <a:bodyPr wrap="square" rtlCol="0">
            <a:spAutoFit/>
          </a:bodyPr>
          <a:lstStyle/>
          <a:p>
            <a:pPr marL="285750" indent="-285750">
              <a:buFont typeface="Arial" panose="020B0604020202020204" pitchFamily="34" charset="0"/>
              <a:buChar char="•"/>
            </a:pPr>
            <a:r>
              <a:rPr lang="en-US" sz="3600" dirty="0"/>
              <a:t>Broad Medical Support</a:t>
            </a:r>
          </a:p>
          <a:p>
            <a:pPr marL="742950" lvl="1" indent="-285750">
              <a:buFont typeface="Arial" panose="020B0604020202020204" pitchFamily="34" charset="0"/>
              <a:buChar char="•"/>
            </a:pPr>
            <a:r>
              <a:rPr lang="en-US" sz="3600" dirty="0"/>
              <a:t>Supported by 230+ organizations</a:t>
            </a:r>
          </a:p>
          <a:p>
            <a:pPr marL="742950" lvl="1" indent="-285750">
              <a:buFont typeface="Arial" panose="020B0604020202020204" pitchFamily="34" charset="0"/>
              <a:buChar char="•"/>
            </a:pPr>
            <a:r>
              <a:rPr lang="en-US" sz="3600" dirty="0"/>
              <a:t>Endorsed by 12 major national medical groups</a:t>
            </a:r>
          </a:p>
          <a:p>
            <a:pPr marL="742950" lvl="1" indent="-285750">
              <a:buFont typeface="Arial" panose="020B0604020202020204" pitchFamily="34" charset="0"/>
              <a:buChar char="•"/>
            </a:pPr>
            <a:r>
              <a:rPr lang="en-US" sz="3600" dirty="0"/>
              <a:t>Represents over 1 million healthcare professionals</a:t>
            </a:r>
          </a:p>
          <a:p>
            <a:pPr marL="742950" lvl="1" indent="-285750">
              <a:buFont typeface="Arial" panose="020B0604020202020204" pitchFamily="34" charset="0"/>
              <a:buChar char="•"/>
            </a:pPr>
            <a:r>
              <a:rPr lang="en-US" sz="3600" dirty="0"/>
              <a:t>Reflects strong scientific consensus</a:t>
            </a:r>
          </a:p>
          <a:p>
            <a:pPr marL="285750" indent="-285750">
              <a:buFont typeface="Arial" panose="020B0604020202020204" pitchFamily="34" charset="0"/>
              <a:buChar char="•"/>
            </a:pPr>
            <a:endParaRPr lang="en-US" sz="3500" dirty="0">
              <a:latin typeface="Georgia" panose="02040502050405020303" pitchFamily="18" charset="0"/>
            </a:endParaRPr>
          </a:p>
        </p:txBody>
      </p:sp>
    </p:spTree>
    <p:extLst>
      <p:ext uri="{BB962C8B-B14F-4D97-AF65-F5344CB8AC3E}">
        <p14:creationId xmlns:p14="http://schemas.microsoft.com/office/powerpoint/2010/main" val="1942565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C24D-5E02-3662-43DC-C4282F26FE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117502-4E5C-F267-51E5-5CD6F11243BD}"/>
              </a:ext>
            </a:extLst>
          </p:cNvPr>
          <p:cNvSpPr txBox="1"/>
          <p:nvPr/>
        </p:nvSpPr>
        <p:spPr>
          <a:xfrm>
            <a:off x="0" y="465236"/>
            <a:ext cx="9067800" cy="861774"/>
          </a:xfrm>
          <a:prstGeom prst="rect">
            <a:avLst/>
          </a:prstGeom>
          <a:noFill/>
        </p:spPr>
        <p:txBody>
          <a:bodyPr wrap="square">
            <a:spAutoFit/>
          </a:bodyPr>
          <a:lstStyle/>
          <a:p>
            <a:pPr algn="ctr"/>
            <a:r>
              <a:rPr lang="en-US" sz="5000" dirty="0">
                <a:latin typeface="Georgia" panose="02040502050405020303" pitchFamily="18" charset="0"/>
              </a:rPr>
              <a:t>Clinical Rationale</a:t>
            </a:r>
          </a:p>
        </p:txBody>
      </p:sp>
      <p:sp>
        <p:nvSpPr>
          <p:cNvPr id="3" name="TextBox 2">
            <a:extLst>
              <a:ext uri="{FF2B5EF4-FFF2-40B4-BE49-F238E27FC236}">
                <a16:creationId xmlns:a16="http://schemas.microsoft.com/office/drawing/2014/main" id="{4F77749A-BF26-26F8-D92B-326FDAF582DE}"/>
              </a:ext>
            </a:extLst>
          </p:cNvPr>
          <p:cNvSpPr txBox="1"/>
          <p:nvPr/>
        </p:nvSpPr>
        <p:spPr>
          <a:xfrm>
            <a:off x="1119352" y="2002221"/>
            <a:ext cx="9758855" cy="3954929"/>
          </a:xfrm>
          <a:prstGeom prst="rect">
            <a:avLst/>
          </a:prstGeom>
          <a:noFill/>
        </p:spPr>
        <p:txBody>
          <a:bodyPr wrap="square" rtlCol="0">
            <a:spAutoFit/>
          </a:bodyPr>
          <a:lstStyle/>
          <a:p>
            <a:pPr marL="285750" indent="-285750">
              <a:buFont typeface="Arial" panose="020B0604020202020204" pitchFamily="34" charset="0"/>
              <a:buChar char="•"/>
            </a:pPr>
            <a:r>
              <a:rPr lang="en-US" sz="3600" dirty="0"/>
              <a:t>Designed to provide protection before peak risk of exposure</a:t>
            </a:r>
          </a:p>
          <a:p>
            <a:pPr marL="285750" indent="-285750">
              <a:buFont typeface="Arial" panose="020B0604020202020204" pitchFamily="34" charset="0"/>
              <a:buChar char="•"/>
            </a:pPr>
            <a:r>
              <a:rPr lang="en-US" sz="3600" dirty="0"/>
              <a:t>Timing aligns with optimal immune response and disease epidemiology</a:t>
            </a:r>
          </a:p>
          <a:p>
            <a:pPr marL="285750" indent="-285750">
              <a:buFont typeface="Arial" panose="020B0604020202020204" pitchFamily="34" charset="0"/>
              <a:buChar char="•"/>
            </a:pPr>
            <a:r>
              <a:rPr lang="en-US" sz="3600" dirty="0"/>
              <a:t>Adhering to the schedule minimizes morbidity, mortality, and healthcare utilization</a:t>
            </a:r>
          </a:p>
          <a:p>
            <a:pPr marL="285750" indent="-285750">
              <a:buFont typeface="Arial" panose="020B0604020202020204" pitchFamily="34" charset="0"/>
              <a:buChar char="•"/>
            </a:pPr>
            <a:endParaRPr lang="en-US" sz="3500" dirty="0">
              <a:latin typeface="Georgia" panose="02040502050405020303" pitchFamily="18" charset="0"/>
            </a:endParaRPr>
          </a:p>
        </p:txBody>
      </p:sp>
    </p:spTree>
    <p:extLst>
      <p:ext uri="{BB962C8B-B14F-4D97-AF65-F5344CB8AC3E}">
        <p14:creationId xmlns:p14="http://schemas.microsoft.com/office/powerpoint/2010/main" val="1227932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723A-F3E8-E52F-B4AA-F782897A8E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949C1FB-232B-81BC-60EC-E61614DCDCF8}"/>
              </a:ext>
            </a:extLst>
          </p:cNvPr>
          <p:cNvSpPr txBox="1"/>
          <p:nvPr/>
        </p:nvSpPr>
        <p:spPr>
          <a:xfrm>
            <a:off x="0" y="465236"/>
            <a:ext cx="9067800" cy="861774"/>
          </a:xfrm>
          <a:prstGeom prst="rect">
            <a:avLst/>
          </a:prstGeom>
          <a:noFill/>
        </p:spPr>
        <p:txBody>
          <a:bodyPr wrap="square">
            <a:spAutoFit/>
          </a:bodyPr>
          <a:lstStyle/>
          <a:p>
            <a:pPr algn="ctr"/>
            <a:r>
              <a:rPr lang="en-US" sz="5000" dirty="0">
                <a:latin typeface="Georgia" panose="02040502050405020303" pitchFamily="18" charset="0"/>
              </a:rPr>
              <a:t>Safety &amp; Administration</a:t>
            </a:r>
          </a:p>
        </p:txBody>
      </p:sp>
      <p:sp>
        <p:nvSpPr>
          <p:cNvPr id="3" name="TextBox 2">
            <a:extLst>
              <a:ext uri="{FF2B5EF4-FFF2-40B4-BE49-F238E27FC236}">
                <a16:creationId xmlns:a16="http://schemas.microsoft.com/office/drawing/2014/main" id="{1EAEB8A9-C2C9-E0B1-EB78-FC5B1FD51C40}"/>
              </a:ext>
            </a:extLst>
          </p:cNvPr>
          <p:cNvSpPr txBox="1"/>
          <p:nvPr/>
        </p:nvSpPr>
        <p:spPr>
          <a:xfrm>
            <a:off x="1119352" y="2002221"/>
            <a:ext cx="9758855" cy="3954929"/>
          </a:xfrm>
          <a:prstGeom prst="rect">
            <a:avLst/>
          </a:prstGeom>
          <a:noFill/>
        </p:spPr>
        <p:txBody>
          <a:bodyPr wrap="square" rtlCol="0">
            <a:spAutoFit/>
          </a:bodyPr>
          <a:lstStyle/>
          <a:p>
            <a:pPr marL="285750" indent="-285750">
              <a:buFont typeface="Arial" panose="020B0604020202020204" pitchFamily="34" charset="0"/>
              <a:buChar char="•"/>
            </a:pPr>
            <a:r>
              <a:rPr lang="en-US" sz="3600" dirty="0"/>
              <a:t>Vaccines undergo extensive pre-and post-licensure safety monitoring</a:t>
            </a:r>
          </a:p>
          <a:p>
            <a:pPr marL="285750" indent="-285750">
              <a:buFont typeface="Arial" panose="020B0604020202020204" pitchFamily="34" charset="0"/>
              <a:buChar char="•"/>
            </a:pPr>
            <a:r>
              <a:rPr lang="en-US" sz="3600" dirty="0"/>
              <a:t>The recommended schedule has no evidence supporting alternative or delayed schedules</a:t>
            </a:r>
          </a:p>
          <a:p>
            <a:pPr marL="285750" indent="-285750">
              <a:buFont typeface="Arial" panose="020B0604020202020204" pitchFamily="34" charset="0"/>
              <a:buChar char="•"/>
            </a:pPr>
            <a:r>
              <a:rPr lang="en-US" sz="3600" dirty="0"/>
              <a:t>Robust surveillance systems support ongoing safety evaluation</a:t>
            </a:r>
          </a:p>
          <a:p>
            <a:pPr marL="285750" indent="-285750">
              <a:buFont typeface="Arial" panose="020B0604020202020204" pitchFamily="34" charset="0"/>
              <a:buChar char="•"/>
            </a:pPr>
            <a:endParaRPr lang="en-US" sz="3500" dirty="0">
              <a:latin typeface="Georgia" panose="02040502050405020303" pitchFamily="18" charset="0"/>
            </a:endParaRPr>
          </a:p>
        </p:txBody>
      </p:sp>
    </p:spTree>
    <p:extLst>
      <p:ext uri="{BB962C8B-B14F-4D97-AF65-F5344CB8AC3E}">
        <p14:creationId xmlns:p14="http://schemas.microsoft.com/office/powerpoint/2010/main" val="2958414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032DE-5381-EB4A-6FBB-5007FF44E6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7280DD3-E9BE-FD6A-A92A-169341606F47}"/>
              </a:ext>
            </a:extLst>
          </p:cNvPr>
          <p:cNvSpPr txBox="1"/>
          <p:nvPr/>
        </p:nvSpPr>
        <p:spPr>
          <a:xfrm>
            <a:off x="0" y="465236"/>
            <a:ext cx="9067800" cy="1631216"/>
          </a:xfrm>
          <a:prstGeom prst="rect">
            <a:avLst/>
          </a:prstGeom>
          <a:noFill/>
        </p:spPr>
        <p:txBody>
          <a:bodyPr wrap="square">
            <a:spAutoFit/>
          </a:bodyPr>
          <a:lstStyle/>
          <a:p>
            <a:pPr algn="ctr"/>
            <a:r>
              <a:rPr lang="en-US" sz="5000" dirty="0">
                <a:latin typeface="Georgia" panose="02040502050405020303" pitchFamily="18" charset="0"/>
              </a:rPr>
              <a:t>Managing Delays &amp; </a:t>
            </a:r>
          </a:p>
          <a:p>
            <a:pPr algn="ctr"/>
            <a:r>
              <a:rPr lang="en-US" sz="5000" dirty="0">
                <a:latin typeface="Georgia" panose="02040502050405020303" pitchFamily="18" charset="0"/>
              </a:rPr>
              <a:t>Catch-Up Vaccination</a:t>
            </a:r>
          </a:p>
        </p:txBody>
      </p:sp>
      <p:sp>
        <p:nvSpPr>
          <p:cNvPr id="3" name="TextBox 2">
            <a:extLst>
              <a:ext uri="{FF2B5EF4-FFF2-40B4-BE49-F238E27FC236}">
                <a16:creationId xmlns:a16="http://schemas.microsoft.com/office/drawing/2014/main" id="{F9B49EC1-1E41-914A-13A5-1E234341FE2A}"/>
              </a:ext>
            </a:extLst>
          </p:cNvPr>
          <p:cNvSpPr txBox="1"/>
          <p:nvPr/>
        </p:nvSpPr>
        <p:spPr>
          <a:xfrm>
            <a:off x="1103854" y="2437835"/>
            <a:ext cx="9758855" cy="3862596"/>
          </a:xfrm>
          <a:prstGeom prst="rect">
            <a:avLst/>
          </a:prstGeom>
          <a:noFill/>
        </p:spPr>
        <p:txBody>
          <a:bodyPr wrap="square" rtlCol="0">
            <a:spAutoFit/>
          </a:bodyPr>
          <a:lstStyle/>
          <a:p>
            <a:pPr marL="285750" indent="-285750">
              <a:buFont typeface="Arial" panose="020B0604020202020204" pitchFamily="34" charset="0"/>
              <a:buChar char="•"/>
            </a:pPr>
            <a:r>
              <a:rPr lang="en-US" sz="3500" dirty="0">
                <a:latin typeface="Georgia" panose="02040502050405020303" pitchFamily="18" charset="0"/>
              </a:rPr>
              <a:t>Catch-up schedules enable timely protection for children who fall behind</a:t>
            </a:r>
          </a:p>
          <a:p>
            <a:pPr marL="285750" indent="-285750">
              <a:buFont typeface="Arial" panose="020B0604020202020204" pitchFamily="34" charset="0"/>
              <a:buChar char="•"/>
            </a:pPr>
            <a:r>
              <a:rPr lang="en-US" sz="3500" dirty="0">
                <a:latin typeface="Georgia" panose="02040502050405020303" pitchFamily="18" charset="0"/>
              </a:rPr>
              <a:t>Every healthcare encounter should be used to access vaccination status and administer needed vaccines</a:t>
            </a:r>
          </a:p>
          <a:p>
            <a:pPr marL="285750" indent="-285750">
              <a:buFont typeface="Arial" panose="020B0604020202020204" pitchFamily="34" charset="0"/>
              <a:buChar char="•"/>
            </a:pPr>
            <a:r>
              <a:rPr lang="en-US" sz="3500" dirty="0">
                <a:latin typeface="Georgia" panose="02040502050405020303" pitchFamily="18" charset="0"/>
              </a:rPr>
              <a:t>Utilize standing orders, EHR prompts, and reminder/recall systems to improve coverage</a:t>
            </a:r>
          </a:p>
        </p:txBody>
      </p:sp>
    </p:spTree>
    <p:extLst>
      <p:ext uri="{BB962C8B-B14F-4D97-AF65-F5344CB8AC3E}">
        <p14:creationId xmlns:p14="http://schemas.microsoft.com/office/powerpoint/2010/main" val="3360618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001E7-5FE8-7FA6-34A3-68F079C220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798556-9BEE-F800-716E-74D517FEAAD9}"/>
              </a:ext>
            </a:extLst>
          </p:cNvPr>
          <p:cNvSpPr txBox="1"/>
          <p:nvPr/>
        </p:nvSpPr>
        <p:spPr>
          <a:xfrm>
            <a:off x="0" y="465236"/>
            <a:ext cx="9067800" cy="1631216"/>
          </a:xfrm>
          <a:prstGeom prst="rect">
            <a:avLst/>
          </a:prstGeom>
          <a:noFill/>
        </p:spPr>
        <p:txBody>
          <a:bodyPr wrap="square">
            <a:spAutoFit/>
          </a:bodyPr>
          <a:lstStyle/>
          <a:p>
            <a:pPr algn="ctr"/>
            <a:r>
              <a:rPr lang="en-US" sz="5000" dirty="0">
                <a:latin typeface="Georgia" panose="02040502050405020303" pitchFamily="18" charset="0"/>
              </a:rPr>
              <a:t>Provider Influence &amp; Communication</a:t>
            </a:r>
          </a:p>
        </p:txBody>
      </p:sp>
      <p:sp>
        <p:nvSpPr>
          <p:cNvPr id="3" name="TextBox 2">
            <a:extLst>
              <a:ext uri="{FF2B5EF4-FFF2-40B4-BE49-F238E27FC236}">
                <a16:creationId xmlns:a16="http://schemas.microsoft.com/office/drawing/2014/main" id="{2074F1CC-EA13-AD49-AB56-93A159786785}"/>
              </a:ext>
            </a:extLst>
          </p:cNvPr>
          <p:cNvSpPr txBox="1"/>
          <p:nvPr/>
        </p:nvSpPr>
        <p:spPr>
          <a:xfrm>
            <a:off x="1103854" y="2437835"/>
            <a:ext cx="9758855" cy="2785378"/>
          </a:xfrm>
          <a:prstGeom prst="rect">
            <a:avLst/>
          </a:prstGeom>
          <a:noFill/>
        </p:spPr>
        <p:txBody>
          <a:bodyPr wrap="square" rtlCol="0">
            <a:spAutoFit/>
          </a:bodyPr>
          <a:lstStyle/>
          <a:p>
            <a:pPr marL="285750" indent="-285750">
              <a:buFont typeface="Arial" panose="020B0604020202020204" pitchFamily="34" charset="0"/>
              <a:buChar char="•"/>
            </a:pPr>
            <a:r>
              <a:rPr lang="en-US" sz="3500" dirty="0">
                <a:latin typeface="Georgia" panose="02040502050405020303" pitchFamily="18" charset="0"/>
              </a:rPr>
              <a:t>A strong, presumptive provider recommendation is the most influential factor in parental vaccine acceptance</a:t>
            </a:r>
          </a:p>
          <a:p>
            <a:pPr marL="285750" indent="-285750">
              <a:buFont typeface="Arial" panose="020B0604020202020204" pitchFamily="34" charset="0"/>
              <a:buChar char="•"/>
            </a:pPr>
            <a:r>
              <a:rPr lang="en-US" sz="3500" dirty="0">
                <a:latin typeface="Georgia" panose="02040502050405020303" pitchFamily="18" charset="0"/>
              </a:rPr>
              <a:t>Providers play a key role in countering misinformation and maintaining public trust</a:t>
            </a:r>
          </a:p>
        </p:txBody>
      </p:sp>
    </p:spTree>
    <p:extLst>
      <p:ext uri="{BB962C8B-B14F-4D97-AF65-F5344CB8AC3E}">
        <p14:creationId xmlns:p14="http://schemas.microsoft.com/office/powerpoint/2010/main" val="3130846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07803-93AE-F9DB-5876-14CDDC4CE9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927649-15A5-9CA3-A916-70E82CACEBE3}"/>
              </a:ext>
            </a:extLst>
          </p:cNvPr>
          <p:cNvSpPr txBox="1"/>
          <p:nvPr/>
        </p:nvSpPr>
        <p:spPr>
          <a:xfrm>
            <a:off x="0" y="465236"/>
            <a:ext cx="9067800" cy="861774"/>
          </a:xfrm>
          <a:prstGeom prst="rect">
            <a:avLst/>
          </a:prstGeom>
          <a:noFill/>
        </p:spPr>
        <p:txBody>
          <a:bodyPr wrap="square">
            <a:spAutoFit/>
          </a:bodyPr>
          <a:lstStyle/>
          <a:p>
            <a:pPr algn="ctr"/>
            <a:r>
              <a:rPr lang="en-US" sz="5000" dirty="0">
                <a:latin typeface="Georgia" panose="02040502050405020303" pitchFamily="18" charset="0"/>
              </a:rPr>
              <a:t>Key Takeaways</a:t>
            </a:r>
          </a:p>
        </p:txBody>
      </p:sp>
      <p:sp>
        <p:nvSpPr>
          <p:cNvPr id="3" name="TextBox 2">
            <a:extLst>
              <a:ext uri="{FF2B5EF4-FFF2-40B4-BE49-F238E27FC236}">
                <a16:creationId xmlns:a16="http://schemas.microsoft.com/office/drawing/2014/main" id="{57169EB2-09BF-2EB2-6ADD-7060461830EE}"/>
              </a:ext>
            </a:extLst>
          </p:cNvPr>
          <p:cNvSpPr txBox="1"/>
          <p:nvPr/>
        </p:nvSpPr>
        <p:spPr>
          <a:xfrm>
            <a:off x="1041861" y="1585429"/>
            <a:ext cx="9758855" cy="4939814"/>
          </a:xfrm>
          <a:prstGeom prst="rect">
            <a:avLst/>
          </a:prstGeom>
          <a:noFill/>
        </p:spPr>
        <p:txBody>
          <a:bodyPr wrap="square" rtlCol="0">
            <a:spAutoFit/>
          </a:bodyPr>
          <a:lstStyle/>
          <a:p>
            <a:pPr marL="285750" indent="-285750">
              <a:buFont typeface="Arial" panose="020B0604020202020204" pitchFamily="34" charset="0"/>
              <a:buChar char="•"/>
            </a:pPr>
            <a:r>
              <a:rPr lang="en-US" sz="3500" dirty="0">
                <a:latin typeface="Georgia" panose="02040502050405020303" pitchFamily="18" charset="0"/>
              </a:rPr>
              <a:t>The AAP immunization schedule is evidence-based and widely endorsed</a:t>
            </a:r>
          </a:p>
          <a:p>
            <a:pPr marL="285750" indent="-285750">
              <a:buFont typeface="Arial" panose="020B0604020202020204" pitchFamily="34" charset="0"/>
              <a:buChar char="•"/>
            </a:pPr>
            <a:r>
              <a:rPr lang="en-US" sz="3500" dirty="0">
                <a:latin typeface="Georgia" panose="02040502050405020303" pitchFamily="18" charset="0"/>
              </a:rPr>
              <a:t>On-time vaccination offers the best protection against vaccine-preventable diseases</a:t>
            </a:r>
          </a:p>
          <a:p>
            <a:pPr marL="285750" indent="-285750">
              <a:buFont typeface="Arial" panose="020B0604020202020204" pitchFamily="34" charset="0"/>
              <a:buChar char="•"/>
            </a:pPr>
            <a:r>
              <a:rPr lang="en-US" sz="3500" dirty="0">
                <a:latin typeface="Georgia" panose="02040502050405020303" pitchFamily="18" charset="0"/>
              </a:rPr>
              <a:t>Catch-up vaccination is safe and recommended</a:t>
            </a:r>
          </a:p>
          <a:p>
            <a:pPr marL="285750" indent="-285750">
              <a:buFont typeface="Arial" panose="020B0604020202020204" pitchFamily="34" charset="0"/>
              <a:buChar char="•"/>
            </a:pPr>
            <a:r>
              <a:rPr lang="en-US" sz="3500" dirty="0">
                <a:latin typeface="Georgia" panose="02040502050405020303" pitchFamily="18" charset="0"/>
              </a:rPr>
              <a:t>Provider recommendation is critical to achieving high vaccination coverage</a:t>
            </a:r>
          </a:p>
          <a:p>
            <a:pPr marL="285750" indent="-285750">
              <a:buFont typeface="Arial" panose="020B0604020202020204" pitchFamily="34" charset="0"/>
              <a:buChar char="•"/>
            </a:pPr>
            <a:r>
              <a:rPr lang="en-US" sz="3500" dirty="0">
                <a:latin typeface="Georgia" panose="02040502050405020303" pitchFamily="18" charset="0"/>
              </a:rPr>
              <a:t>Staying current with annual updates ensures optimal patient care and public health impact</a:t>
            </a:r>
          </a:p>
        </p:txBody>
      </p:sp>
    </p:spTree>
    <p:extLst>
      <p:ext uri="{BB962C8B-B14F-4D97-AF65-F5344CB8AC3E}">
        <p14:creationId xmlns:p14="http://schemas.microsoft.com/office/powerpoint/2010/main" val="162464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5347A-272D-82A1-27FB-8C7A4FA9B2B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612C6CF-DA63-3ADA-3FDE-50D86DF2AB52}"/>
              </a:ext>
            </a:extLst>
          </p:cNvPr>
          <p:cNvSpPr txBox="1"/>
          <p:nvPr/>
        </p:nvSpPr>
        <p:spPr>
          <a:xfrm>
            <a:off x="838802" y="2751235"/>
            <a:ext cx="10514396" cy="1092607"/>
          </a:xfrm>
          <a:prstGeom prst="rect">
            <a:avLst/>
          </a:prstGeom>
          <a:noFill/>
        </p:spPr>
        <p:txBody>
          <a:bodyPr wrap="square">
            <a:spAutoFit/>
          </a:bodyPr>
          <a:lstStyle/>
          <a:p>
            <a:pPr algn="ctr"/>
            <a:r>
              <a:rPr lang="en-US" sz="6500" dirty="0">
                <a:latin typeface="Georgia" panose="02040502050405020303" pitchFamily="18" charset="0"/>
              </a:rPr>
              <a:t>Resources</a:t>
            </a:r>
            <a:endParaRPr lang="en-US" sz="5400" dirty="0">
              <a:latin typeface="Georgia" panose="02040502050405020303" pitchFamily="18" charset="0"/>
            </a:endParaRPr>
          </a:p>
        </p:txBody>
      </p:sp>
    </p:spTree>
    <p:extLst>
      <p:ext uri="{BB962C8B-B14F-4D97-AF65-F5344CB8AC3E}">
        <p14:creationId xmlns:p14="http://schemas.microsoft.com/office/powerpoint/2010/main" val="373348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0A7DD-2410-ED06-0CB3-91C97B690B31}"/>
              </a:ext>
            </a:extLst>
          </p:cNvPr>
          <p:cNvSpPr txBox="1"/>
          <p:nvPr/>
        </p:nvSpPr>
        <p:spPr>
          <a:xfrm>
            <a:off x="2453640" y="430887"/>
            <a:ext cx="7284720" cy="861774"/>
          </a:xfrm>
          <a:prstGeom prst="rect">
            <a:avLst/>
          </a:prstGeom>
          <a:noFill/>
        </p:spPr>
        <p:txBody>
          <a:bodyPr wrap="square" rtlCol="0">
            <a:spAutoFit/>
          </a:bodyPr>
          <a:lstStyle/>
          <a:p>
            <a:r>
              <a:rPr lang="en-US" sz="5000" dirty="0">
                <a:latin typeface="Georgia" panose="02040502050405020303" pitchFamily="18" charset="0"/>
              </a:rPr>
              <a:t>Ohio AAP Resources</a:t>
            </a:r>
          </a:p>
        </p:txBody>
      </p:sp>
      <p:pic>
        <p:nvPicPr>
          <p:cNvPr id="6" name="Picture 5">
            <a:extLst>
              <a:ext uri="{FF2B5EF4-FFF2-40B4-BE49-F238E27FC236}">
                <a16:creationId xmlns:a16="http://schemas.microsoft.com/office/drawing/2014/main" id="{3C5B28E7-80ED-7D8A-87CB-C484EA6B73B8}"/>
              </a:ext>
            </a:extLst>
          </p:cNvPr>
          <p:cNvPicPr>
            <a:picLocks noChangeAspect="1"/>
          </p:cNvPicPr>
          <p:nvPr/>
        </p:nvPicPr>
        <p:blipFill>
          <a:blip r:embed="rId3"/>
          <a:stretch>
            <a:fillRect/>
          </a:stretch>
        </p:blipFill>
        <p:spPr>
          <a:xfrm>
            <a:off x="1904161" y="1761954"/>
            <a:ext cx="3232558" cy="4234272"/>
          </a:xfrm>
          <a:prstGeom prst="rect">
            <a:avLst/>
          </a:prstGeom>
        </p:spPr>
      </p:pic>
      <p:pic>
        <p:nvPicPr>
          <p:cNvPr id="7" name="Picture 6">
            <a:extLst>
              <a:ext uri="{FF2B5EF4-FFF2-40B4-BE49-F238E27FC236}">
                <a16:creationId xmlns:a16="http://schemas.microsoft.com/office/drawing/2014/main" id="{E8A14D00-098B-4D74-9EA4-FD1033D0FFAC}"/>
              </a:ext>
            </a:extLst>
          </p:cNvPr>
          <p:cNvPicPr>
            <a:picLocks noChangeAspect="1"/>
          </p:cNvPicPr>
          <p:nvPr/>
        </p:nvPicPr>
        <p:blipFill>
          <a:blip r:embed="rId4"/>
          <a:stretch>
            <a:fillRect/>
          </a:stretch>
        </p:blipFill>
        <p:spPr>
          <a:xfrm>
            <a:off x="6875780" y="2131606"/>
            <a:ext cx="4356100" cy="3147783"/>
          </a:xfrm>
          <a:prstGeom prst="rect">
            <a:avLst/>
          </a:prstGeom>
        </p:spPr>
      </p:pic>
    </p:spTree>
    <p:extLst>
      <p:ext uri="{BB962C8B-B14F-4D97-AF65-F5344CB8AC3E}">
        <p14:creationId xmlns:p14="http://schemas.microsoft.com/office/powerpoint/2010/main" val="3434416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33CA4-B415-E55C-350C-689F9FCE011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A0B5649-EC7E-806D-96EB-485146C70BCD}"/>
              </a:ext>
            </a:extLst>
          </p:cNvPr>
          <p:cNvSpPr txBox="1"/>
          <p:nvPr/>
        </p:nvSpPr>
        <p:spPr>
          <a:xfrm>
            <a:off x="895764" y="276582"/>
            <a:ext cx="10113866" cy="458587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ource Sans Pro"/>
                <a:ea typeface="+mn-ea"/>
                <a:cs typeface="Calibri"/>
              </a:rPr>
              <a:t>GENERATING A COVERAGE RATE REPORT IN IMPACTSIIS</a:t>
            </a:r>
            <a:endParaRPr kumimoji="0" lang="en-US" sz="3200" b="0" i="0" u="none" strike="noStrike" kern="1200" cap="none" spc="0" normalizeH="0" baseline="0" noProof="0" dirty="0">
              <a:ln>
                <a:noFill/>
              </a:ln>
              <a:solidFill>
                <a:srgbClr val="000000"/>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The COVERAGE RATE REPORT produces coverage rate data for a provider and displays the following information in a 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Complete by vaccine.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Complete by series.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Incomplete series.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One dose away to complete series.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One visit away from a complete series (multiple doses needed that can be given within one visit to vaccinator).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Not Yet Due.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Not Yet Due (Late by Age).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mn-ea"/>
                <a:cs typeface="+mn-cs"/>
              </a:rPr>
              <a:t>Missed opportunities.</a:t>
            </a:r>
          </a:p>
        </p:txBody>
      </p:sp>
    </p:spTree>
    <p:extLst>
      <p:ext uri="{BB962C8B-B14F-4D97-AF65-F5344CB8AC3E}">
        <p14:creationId xmlns:p14="http://schemas.microsoft.com/office/powerpoint/2010/main" val="2987724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005E0-A768-8E55-AD47-35B36BFB33B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B39BAA-2E6F-2A86-8DBB-A282F96E8487}"/>
              </a:ext>
            </a:extLst>
          </p:cNvPr>
          <p:cNvSpPr txBox="1"/>
          <p:nvPr/>
        </p:nvSpPr>
        <p:spPr>
          <a:xfrm>
            <a:off x="2453640" y="400807"/>
            <a:ext cx="7284720" cy="861774"/>
          </a:xfrm>
          <a:prstGeom prst="rect">
            <a:avLst/>
          </a:prstGeom>
          <a:noFill/>
        </p:spPr>
        <p:txBody>
          <a:bodyPr wrap="square" rtlCol="0">
            <a:spAutoFit/>
          </a:bodyPr>
          <a:lstStyle/>
          <a:p>
            <a:r>
              <a:rPr lang="en-US" sz="5000" dirty="0">
                <a:latin typeface="Georgia" panose="02040502050405020303" pitchFamily="18" charset="0"/>
              </a:rPr>
              <a:t>Ohio AAP Resources</a:t>
            </a:r>
          </a:p>
        </p:txBody>
      </p:sp>
      <p:pic>
        <p:nvPicPr>
          <p:cNvPr id="4" name="Picture 3">
            <a:extLst>
              <a:ext uri="{FF2B5EF4-FFF2-40B4-BE49-F238E27FC236}">
                <a16:creationId xmlns:a16="http://schemas.microsoft.com/office/drawing/2014/main" id="{A1923BA0-1155-EE84-3173-9DF7E52EF02E}"/>
              </a:ext>
            </a:extLst>
          </p:cNvPr>
          <p:cNvPicPr>
            <a:picLocks noChangeAspect="1"/>
          </p:cNvPicPr>
          <p:nvPr/>
        </p:nvPicPr>
        <p:blipFill>
          <a:blip r:embed="rId3"/>
          <a:stretch>
            <a:fillRect/>
          </a:stretch>
        </p:blipFill>
        <p:spPr>
          <a:xfrm>
            <a:off x="1533409" y="1589591"/>
            <a:ext cx="2852611" cy="4593715"/>
          </a:xfrm>
          <a:prstGeom prst="rect">
            <a:avLst/>
          </a:prstGeom>
        </p:spPr>
      </p:pic>
      <p:pic>
        <p:nvPicPr>
          <p:cNvPr id="5" name="Picture 4">
            <a:extLst>
              <a:ext uri="{FF2B5EF4-FFF2-40B4-BE49-F238E27FC236}">
                <a16:creationId xmlns:a16="http://schemas.microsoft.com/office/drawing/2014/main" id="{0B4C4C62-34A9-D798-C739-91EA340BE7F7}"/>
              </a:ext>
            </a:extLst>
          </p:cNvPr>
          <p:cNvPicPr>
            <a:picLocks noChangeAspect="1"/>
          </p:cNvPicPr>
          <p:nvPr/>
        </p:nvPicPr>
        <p:blipFill>
          <a:blip r:embed="rId4"/>
          <a:stretch>
            <a:fillRect/>
          </a:stretch>
        </p:blipFill>
        <p:spPr>
          <a:xfrm>
            <a:off x="5555495" y="2216734"/>
            <a:ext cx="5335570" cy="3378685"/>
          </a:xfrm>
          <a:prstGeom prst="rect">
            <a:avLst/>
          </a:prstGeom>
        </p:spPr>
      </p:pic>
    </p:spTree>
    <p:extLst>
      <p:ext uri="{BB962C8B-B14F-4D97-AF65-F5344CB8AC3E}">
        <p14:creationId xmlns:p14="http://schemas.microsoft.com/office/powerpoint/2010/main" val="2353984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0A7DD-2410-ED06-0CB3-91C97B690B31}"/>
              </a:ext>
            </a:extLst>
          </p:cNvPr>
          <p:cNvSpPr txBox="1"/>
          <p:nvPr/>
        </p:nvSpPr>
        <p:spPr>
          <a:xfrm>
            <a:off x="3520440" y="426720"/>
            <a:ext cx="7284720" cy="861774"/>
          </a:xfrm>
          <a:prstGeom prst="rect">
            <a:avLst/>
          </a:prstGeom>
          <a:noFill/>
        </p:spPr>
        <p:txBody>
          <a:bodyPr wrap="square" rtlCol="0">
            <a:spAutoFit/>
          </a:bodyPr>
          <a:lstStyle/>
          <a:p>
            <a:r>
              <a:rPr lang="en-US" sz="5000" dirty="0">
                <a:latin typeface="Georgia" panose="02040502050405020303" pitchFamily="18" charset="0"/>
              </a:rPr>
              <a:t>AAP Resources</a:t>
            </a:r>
          </a:p>
        </p:txBody>
      </p:sp>
      <p:pic>
        <p:nvPicPr>
          <p:cNvPr id="3" name="Picture 2">
            <a:extLst>
              <a:ext uri="{FF2B5EF4-FFF2-40B4-BE49-F238E27FC236}">
                <a16:creationId xmlns:a16="http://schemas.microsoft.com/office/drawing/2014/main" id="{5C20D920-74EF-37B0-ED59-4E7AD7233FEA}"/>
              </a:ext>
            </a:extLst>
          </p:cNvPr>
          <p:cNvPicPr>
            <a:picLocks noChangeAspect="1"/>
          </p:cNvPicPr>
          <p:nvPr/>
        </p:nvPicPr>
        <p:blipFill>
          <a:blip r:embed="rId3"/>
          <a:stretch>
            <a:fillRect/>
          </a:stretch>
        </p:blipFill>
        <p:spPr>
          <a:xfrm>
            <a:off x="714737" y="1719934"/>
            <a:ext cx="3277461" cy="4284626"/>
          </a:xfrm>
          <a:prstGeom prst="rect">
            <a:avLst/>
          </a:prstGeom>
        </p:spPr>
      </p:pic>
      <p:pic>
        <p:nvPicPr>
          <p:cNvPr id="4" name="Picture 3">
            <a:extLst>
              <a:ext uri="{FF2B5EF4-FFF2-40B4-BE49-F238E27FC236}">
                <a16:creationId xmlns:a16="http://schemas.microsoft.com/office/drawing/2014/main" id="{63F96E8B-797B-D1CD-832C-AECA002B4ADE}"/>
              </a:ext>
            </a:extLst>
          </p:cNvPr>
          <p:cNvPicPr>
            <a:picLocks noChangeAspect="1"/>
          </p:cNvPicPr>
          <p:nvPr/>
        </p:nvPicPr>
        <p:blipFill>
          <a:blip r:embed="rId4"/>
          <a:stretch>
            <a:fillRect/>
          </a:stretch>
        </p:blipFill>
        <p:spPr>
          <a:xfrm>
            <a:off x="8192569" y="1719934"/>
            <a:ext cx="3284694" cy="4284625"/>
          </a:xfrm>
          <a:prstGeom prst="rect">
            <a:avLst/>
          </a:prstGeom>
        </p:spPr>
      </p:pic>
      <p:pic>
        <p:nvPicPr>
          <p:cNvPr id="5" name="Picture 4">
            <a:extLst>
              <a:ext uri="{FF2B5EF4-FFF2-40B4-BE49-F238E27FC236}">
                <a16:creationId xmlns:a16="http://schemas.microsoft.com/office/drawing/2014/main" id="{BC10A499-F5A8-0F9C-943F-BAF084013A07}"/>
              </a:ext>
            </a:extLst>
          </p:cNvPr>
          <p:cNvPicPr>
            <a:picLocks noChangeAspect="1"/>
          </p:cNvPicPr>
          <p:nvPr/>
        </p:nvPicPr>
        <p:blipFill>
          <a:blip r:embed="rId5"/>
          <a:stretch>
            <a:fillRect/>
          </a:stretch>
        </p:blipFill>
        <p:spPr>
          <a:xfrm>
            <a:off x="4453653" y="1729610"/>
            <a:ext cx="3277461" cy="4274949"/>
          </a:xfrm>
          <a:prstGeom prst="rect">
            <a:avLst/>
          </a:prstGeom>
        </p:spPr>
      </p:pic>
    </p:spTree>
    <p:extLst>
      <p:ext uri="{BB962C8B-B14F-4D97-AF65-F5344CB8AC3E}">
        <p14:creationId xmlns:p14="http://schemas.microsoft.com/office/powerpoint/2010/main" val="1835782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DB38-79BC-C48A-4CCC-1267096413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584BB5-634B-35CD-73BB-5888CEF64E9B}"/>
              </a:ext>
            </a:extLst>
          </p:cNvPr>
          <p:cNvSpPr txBox="1"/>
          <p:nvPr/>
        </p:nvSpPr>
        <p:spPr>
          <a:xfrm>
            <a:off x="2453640" y="400807"/>
            <a:ext cx="7284720" cy="861774"/>
          </a:xfrm>
          <a:prstGeom prst="rect">
            <a:avLst/>
          </a:prstGeom>
          <a:noFill/>
        </p:spPr>
        <p:txBody>
          <a:bodyPr wrap="square" rtlCol="0">
            <a:spAutoFit/>
          </a:bodyPr>
          <a:lstStyle/>
          <a:p>
            <a:r>
              <a:rPr lang="en-US" sz="5000" dirty="0">
                <a:latin typeface="Georgia" panose="02040502050405020303" pitchFamily="18" charset="0"/>
              </a:rPr>
              <a:t>Partner Resources</a:t>
            </a:r>
          </a:p>
        </p:txBody>
      </p:sp>
      <p:pic>
        <p:nvPicPr>
          <p:cNvPr id="3" name="Picture 2">
            <a:extLst>
              <a:ext uri="{FF2B5EF4-FFF2-40B4-BE49-F238E27FC236}">
                <a16:creationId xmlns:a16="http://schemas.microsoft.com/office/drawing/2014/main" id="{A166FD97-DD7A-746C-077B-7B9356E01217}"/>
              </a:ext>
            </a:extLst>
          </p:cNvPr>
          <p:cNvPicPr>
            <a:picLocks noChangeAspect="1"/>
          </p:cNvPicPr>
          <p:nvPr/>
        </p:nvPicPr>
        <p:blipFill>
          <a:blip r:embed="rId3"/>
          <a:stretch>
            <a:fillRect/>
          </a:stretch>
        </p:blipFill>
        <p:spPr>
          <a:xfrm>
            <a:off x="1611103" y="1589109"/>
            <a:ext cx="3549834" cy="4664458"/>
          </a:xfrm>
          <a:prstGeom prst="rect">
            <a:avLst/>
          </a:prstGeom>
        </p:spPr>
      </p:pic>
      <p:pic>
        <p:nvPicPr>
          <p:cNvPr id="6" name="Picture 5">
            <a:extLst>
              <a:ext uri="{FF2B5EF4-FFF2-40B4-BE49-F238E27FC236}">
                <a16:creationId xmlns:a16="http://schemas.microsoft.com/office/drawing/2014/main" id="{1851C3F9-FDD7-E60A-74D5-D5C9ADFBAF0F}"/>
              </a:ext>
            </a:extLst>
          </p:cNvPr>
          <p:cNvPicPr>
            <a:picLocks noChangeAspect="1"/>
          </p:cNvPicPr>
          <p:nvPr/>
        </p:nvPicPr>
        <p:blipFill>
          <a:blip r:embed="rId4"/>
          <a:stretch>
            <a:fillRect/>
          </a:stretch>
        </p:blipFill>
        <p:spPr>
          <a:xfrm>
            <a:off x="6978439" y="1589109"/>
            <a:ext cx="3603693" cy="4664458"/>
          </a:xfrm>
          <a:prstGeom prst="rect">
            <a:avLst/>
          </a:prstGeom>
        </p:spPr>
      </p:pic>
    </p:spTree>
    <p:extLst>
      <p:ext uri="{BB962C8B-B14F-4D97-AF65-F5344CB8AC3E}">
        <p14:creationId xmlns:p14="http://schemas.microsoft.com/office/powerpoint/2010/main" val="2250738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2BE3-ED07-11A4-41AE-8DE1D152792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1F25CB6-1F6A-986B-8C22-374624DDC234}"/>
              </a:ext>
            </a:extLst>
          </p:cNvPr>
          <p:cNvSpPr txBox="1"/>
          <p:nvPr/>
        </p:nvSpPr>
        <p:spPr>
          <a:xfrm>
            <a:off x="838802" y="2751235"/>
            <a:ext cx="10514396" cy="1092607"/>
          </a:xfrm>
          <a:prstGeom prst="rect">
            <a:avLst/>
          </a:prstGeom>
          <a:noFill/>
        </p:spPr>
        <p:txBody>
          <a:bodyPr wrap="square">
            <a:spAutoFit/>
          </a:bodyPr>
          <a:lstStyle/>
          <a:p>
            <a:pPr algn="ctr"/>
            <a:r>
              <a:rPr lang="en-US" sz="6500" dirty="0">
                <a:latin typeface="Georgia" panose="02040502050405020303" pitchFamily="18" charset="0"/>
              </a:rPr>
              <a:t>Questions &amp; Answers</a:t>
            </a:r>
            <a:r>
              <a:rPr lang="en-US" sz="5400" dirty="0">
                <a:latin typeface="Georgia" panose="02040502050405020303" pitchFamily="18" charset="0"/>
              </a:rPr>
              <a:t> </a:t>
            </a:r>
          </a:p>
        </p:txBody>
      </p:sp>
    </p:spTree>
    <p:extLst>
      <p:ext uri="{BB962C8B-B14F-4D97-AF65-F5344CB8AC3E}">
        <p14:creationId xmlns:p14="http://schemas.microsoft.com/office/powerpoint/2010/main" val="3355494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89364-E79D-960B-BFB4-984F04CB8F6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29D0934-75AA-CD45-C23C-28AA142DA7E8}"/>
              </a:ext>
            </a:extLst>
          </p:cNvPr>
          <p:cNvSpPr txBox="1"/>
          <p:nvPr/>
        </p:nvSpPr>
        <p:spPr>
          <a:xfrm>
            <a:off x="838802" y="1838892"/>
            <a:ext cx="10514396" cy="3939540"/>
          </a:xfrm>
          <a:prstGeom prst="rect">
            <a:avLst/>
          </a:prstGeom>
          <a:noFill/>
        </p:spPr>
        <p:txBody>
          <a:bodyPr wrap="square">
            <a:spAutoFit/>
          </a:bodyPr>
          <a:lstStyle/>
          <a:p>
            <a:pPr algn="ctr"/>
            <a:r>
              <a:rPr lang="en-US" sz="5000" b="1" dirty="0">
                <a:latin typeface="Georgia" panose="02040502050405020303" pitchFamily="18" charset="0"/>
              </a:rPr>
              <a:t>Additional Questions?</a:t>
            </a:r>
          </a:p>
          <a:p>
            <a:pPr algn="ctr"/>
            <a:endParaRPr lang="en-US" sz="1500" b="1" dirty="0">
              <a:latin typeface="Georgia" panose="02040502050405020303" pitchFamily="18" charset="0"/>
            </a:endParaRPr>
          </a:p>
          <a:p>
            <a:pPr algn="ctr"/>
            <a:r>
              <a:rPr lang="en-US" sz="4500" dirty="0">
                <a:latin typeface="Georgia" panose="02040502050405020303" pitchFamily="18" charset="0"/>
              </a:rPr>
              <a:t>Lory Sheeran Winland</a:t>
            </a:r>
          </a:p>
          <a:p>
            <a:pPr algn="ctr"/>
            <a:r>
              <a:rPr lang="en-US" sz="4500" dirty="0">
                <a:latin typeface="Georgia" panose="02040502050405020303" pitchFamily="18" charset="0"/>
              </a:rPr>
              <a:t>Director of Immunization Programs</a:t>
            </a:r>
          </a:p>
          <a:p>
            <a:pPr algn="ctr"/>
            <a:r>
              <a:rPr lang="en-US" sz="4500" dirty="0">
                <a:latin typeface="Georgia" panose="02040502050405020303" pitchFamily="18" charset="0"/>
              </a:rPr>
              <a:t>Ohio AAP</a:t>
            </a:r>
          </a:p>
          <a:p>
            <a:pPr algn="ctr"/>
            <a:r>
              <a:rPr lang="en-US" sz="4500" dirty="0">
                <a:latin typeface="Georgia" panose="02040502050405020303" pitchFamily="18" charset="0"/>
                <a:hlinkClick r:id="rId2"/>
              </a:rPr>
              <a:t>lwinland@ohioaap.org</a:t>
            </a:r>
            <a:r>
              <a:rPr lang="en-US" sz="5000" dirty="0">
                <a:latin typeface="Georgia" panose="02040502050405020303" pitchFamily="18" charset="0"/>
              </a:rPr>
              <a:t> </a:t>
            </a:r>
          </a:p>
        </p:txBody>
      </p:sp>
    </p:spTree>
    <p:extLst>
      <p:ext uri="{BB962C8B-B14F-4D97-AF65-F5344CB8AC3E}">
        <p14:creationId xmlns:p14="http://schemas.microsoft.com/office/powerpoint/2010/main" val="4225991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7143E-9EE4-F53F-C65E-51BFB62B12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46791F-5BE1-9F3A-8968-210F8E9D32A6}"/>
              </a:ext>
            </a:extLst>
          </p:cNvPr>
          <p:cNvPicPr>
            <a:picLocks noChangeAspect="1"/>
          </p:cNvPicPr>
          <p:nvPr/>
        </p:nvPicPr>
        <p:blipFill>
          <a:blip r:embed="rId2"/>
          <a:stretch>
            <a:fillRect/>
          </a:stretch>
        </p:blipFill>
        <p:spPr>
          <a:xfrm>
            <a:off x="1703199" y="2149145"/>
            <a:ext cx="8785601" cy="2958881"/>
          </a:xfrm>
          <a:prstGeom prst="rect">
            <a:avLst/>
          </a:prstGeom>
        </p:spPr>
      </p:pic>
    </p:spTree>
    <p:extLst>
      <p:ext uri="{BB962C8B-B14F-4D97-AF65-F5344CB8AC3E}">
        <p14:creationId xmlns:p14="http://schemas.microsoft.com/office/powerpoint/2010/main" val="469729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82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671EA-2F1E-6AAB-FCCA-62D170C3198E}"/>
              </a:ext>
            </a:extLst>
          </p:cNvPr>
          <p:cNvSpPr txBox="1"/>
          <p:nvPr/>
        </p:nvSpPr>
        <p:spPr>
          <a:xfrm>
            <a:off x="829945" y="2179998"/>
            <a:ext cx="9067800" cy="3477875"/>
          </a:xfrm>
          <a:prstGeom prst="rect">
            <a:avLst/>
          </a:prstGeom>
          <a:noFill/>
        </p:spPr>
        <p:txBody>
          <a:bodyPr wrap="square">
            <a:spAutoFit/>
          </a:bodyPr>
          <a:lstStyle/>
          <a:p>
            <a:pPr algn="ctr"/>
            <a:r>
              <a:rPr lang="en-US" sz="5400" dirty="0">
                <a:latin typeface="Georgia" panose="02040502050405020303" pitchFamily="18" charset="0"/>
              </a:rPr>
              <a:t>Ohio Polling Data &amp; Managing Immunization Schedule Updates</a:t>
            </a:r>
          </a:p>
          <a:p>
            <a:pPr algn="ctr"/>
            <a:endParaRPr lang="en-US" dirty="0">
              <a:latin typeface="Georgia" panose="02040502050405020303" pitchFamily="18" charset="0"/>
            </a:endParaRPr>
          </a:p>
          <a:p>
            <a:pPr algn="ctr"/>
            <a:r>
              <a:rPr lang="en-US" sz="4000" dirty="0">
                <a:latin typeface="Georgia" panose="02040502050405020303" pitchFamily="18" charset="0"/>
              </a:rPr>
              <a:t>May 5, 2026</a:t>
            </a:r>
          </a:p>
        </p:txBody>
      </p:sp>
    </p:spTree>
    <p:extLst>
      <p:ext uri="{BB962C8B-B14F-4D97-AF65-F5344CB8AC3E}">
        <p14:creationId xmlns:p14="http://schemas.microsoft.com/office/powerpoint/2010/main" val="386966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BBF050-AD56-E6A0-9AEF-FD4B8F46F178}"/>
              </a:ext>
            </a:extLst>
          </p:cNvPr>
          <p:cNvSpPr txBox="1"/>
          <p:nvPr/>
        </p:nvSpPr>
        <p:spPr>
          <a:xfrm>
            <a:off x="0" y="465236"/>
            <a:ext cx="9067800" cy="923330"/>
          </a:xfrm>
          <a:prstGeom prst="rect">
            <a:avLst/>
          </a:prstGeom>
          <a:noFill/>
        </p:spPr>
        <p:txBody>
          <a:bodyPr wrap="square">
            <a:spAutoFit/>
          </a:bodyPr>
          <a:lstStyle/>
          <a:p>
            <a:pPr algn="ctr"/>
            <a:r>
              <a:rPr lang="en-US" sz="5400" dirty="0">
                <a:latin typeface="Georgia" panose="02040502050405020303" pitchFamily="18" charset="0"/>
              </a:rPr>
              <a:t>Agenda</a:t>
            </a:r>
          </a:p>
        </p:txBody>
      </p:sp>
      <p:sp>
        <p:nvSpPr>
          <p:cNvPr id="3" name="TextBox 2">
            <a:extLst>
              <a:ext uri="{FF2B5EF4-FFF2-40B4-BE49-F238E27FC236}">
                <a16:creationId xmlns:a16="http://schemas.microsoft.com/office/drawing/2014/main" id="{3F161D94-DAE6-0369-1C4D-BE3EB29A06E0}"/>
              </a:ext>
            </a:extLst>
          </p:cNvPr>
          <p:cNvSpPr txBox="1"/>
          <p:nvPr/>
        </p:nvSpPr>
        <p:spPr>
          <a:xfrm>
            <a:off x="1119352" y="2002221"/>
            <a:ext cx="9758855" cy="2246769"/>
          </a:xfrm>
          <a:prstGeom prst="rect">
            <a:avLst/>
          </a:prstGeom>
          <a:noFill/>
        </p:spPr>
        <p:txBody>
          <a:bodyPr wrap="square" rtlCol="0">
            <a:spAutoFit/>
          </a:bodyPr>
          <a:lstStyle/>
          <a:p>
            <a:pPr marL="285750" indent="-285750">
              <a:buFont typeface="Arial" panose="020B0604020202020204" pitchFamily="34" charset="0"/>
              <a:buChar char="•"/>
            </a:pPr>
            <a:r>
              <a:rPr lang="en-US" sz="3500" dirty="0">
                <a:latin typeface="Georgia" panose="02040502050405020303" pitchFamily="18" charset="0"/>
              </a:rPr>
              <a:t>Ohio Immunization Polling Data Review</a:t>
            </a:r>
          </a:p>
          <a:p>
            <a:pPr marL="285750" indent="-285750">
              <a:buFont typeface="Arial" panose="020B0604020202020204" pitchFamily="34" charset="0"/>
              <a:buChar char="•"/>
            </a:pPr>
            <a:r>
              <a:rPr lang="en-US" sz="3500" dirty="0">
                <a:latin typeface="Georgia" panose="02040502050405020303" pitchFamily="18" charset="0"/>
              </a:rPr>
              <a:t>AAP Immunization Schedule</a:t>
            </a:r>
          </a:p>
          <a:p>
            <a:pPr marL="285750" indent="-285750">
              <a:buFont typeface="Arial" panose="020B0604020202020204" pitchFamily="34" charset="0"/>
              <a:buChar char="•"/>
            </a:pPr>
            <a:r>
              <a:rPr lang="en-US" sz="3500" dirty="0">
                <a:latin typeface="Georgia" panose="02040502050405020303" pitchFamily="18" charset="0"/>
              </a:rPr>
              <a:t>Resources</a:t>
            </a:r>
          </a:p>
          <a:p>
            <a:pPr marL="285750" indent="-285750">
              <a:buFont typeface="Arial" panose="020B0604020202020204" pitchFamily="34" charset="0"/>
              <a:buChar char="•"/>
            </a:pPr>
            <a:r>
              <a:rPr lang="en-US" sz="3500" dirty="0">
                <a:latin typeface="Georgia" panose="02040502050405020303" pitchFamily="18" charset="0"/>
              </a:rPr>
              <a:t>Q &amp; A</a:t>
            </a:r>
          </a:p>
        </p:txBody>
      </p:sp>
    </p:spTree>
    <p:extLst>
      <p:ext uri="{BB962C8B-B14F-4D97-AF65-F5344CB8AC3E}">
        <p14:creationId xmlns:p14="http://schemas.microsoft.com/office/powerpoint/2010/main" val="211593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74CE-0F22-019C-D21E-08D92CD0A43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AF4A18-8D52-B5AA-7C74-64DD58F388DA}"/>
              </a:ext>
            </a:extLst>
          </p:cNvPr>
          <p:cNvSpPr txBox="1"/>
          <p:nvPr/>
        </p:nvSpPr>
        <p:spPr>
          <a:xfrm>
            <a:off x="838802" y="2751235"/>
            <a:ext cx="10514396" cy="2092881"/>
          </a:xfrm>
          <a:prstGeom prst="rect">
            <a:avLst/>
          </a:prstGeom>
          <a:noFill/>
        </p:spPr>
        <p:txBody>
          <a:bodyPr wrap="square">
            <a:spAutoFit/>
          </a:bodyPr>
          <a:lstStyle/>
          <a:p>
            <a:pPr algn="ctr"/>
            <a:r>
              <a:rPr lang="en-US" sz="6500" dirty="0">
                <a:latin typeface="Georgia" panose="02040502050405020303" pitchFamily="18" charset="0"/>
              </a:rPr>
              <a:t>Ohio Immunization Polling Data Review</a:t>
            </a:r>
            <a:endParaRPr lang="en-US" sz="5400" dirty="0">
              <a:latin typeface="Georgia" panose="02040502050405020303" pitchFamily="18" charset="0"/>
            </a:endParaRPr>
          </a:p>
        </p:txBody>
      </p:sp>
    </p:spTree>
    <p:extLst>
      <p:ext uri="{BB962C8B-B14F-4D97-AF65-F5344CB8AC3E}">
        <p14:creationId xmlns:p14="http://schemas.microsoft.com/office/powerpoint/2010/main" val="526503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79F46-2321-A85E-4866-EAC28E20CB8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23FCA1B-A602-91FC-4E8E-C11DC491DB84}"/>
              </a:ext>
            </a:extLst>
          </p:cNvPr>
          <p:cNvSpPr txBox="1"/>
          <p:nvPr/>
        </p:nvSpPr>
        <p:spPr>
          <a:xfrm>
            <a:off x="838802" y="1754881"/>
            <a:ext cx="10514396" cy="3862596"/>
          </a:xfrm>
          <a:prstGeom prst="rect">
            <a:avLst/>
          </a:prstGeom>
          <a:noFill/>
        </p:spPr>
        <p:txBody>
          <a:bodyPr wrap="square">
            <a:spAutoFit/>
          </a:bodyPr>
          <a:lstStyle/>
          <a:p>
            <a:pPr marL="285750" indent="-285750">
              <a:buFont typeface="Arial" panose="020B0604020202020204" pitchFamily="34" charset="0"/>
              <a:buChar char="•"/>
            </a:pPr>
            <a:r>
              <a:rPr lang="en-US" sz="3500" dirty="0">
                <a:latin typeface="Georgia" panose="02040502050405020303" pitchFamily="18" charset="0"/>
              </a:rPr>
              <a:t>Ohio AAP partnered with BGSU Democracy &amp; Public Policy Research Network </a:t>
            </a:r>
          </a:p>
          <a:p>
            <a:pPr marL="285750" indent="-285750">
              <a:buFont typeface="Arial" panose="020B0604020202020204" pitchFamily="34" charset="0"/>
              <a:buChar char="•"/>
            </a:pPr>
            <a:r>
              <a:rPr lang="en-US" sz="3500" dirty="0">
                <a:latin typeface="Georgia" panose="02040502050405020303" pitchFamily="18" charset="0"/>
              </a:rPr>
              <a:t>800 statewide voters</a:t>
            </a:r>
          </a:p>
          <a:p>
            <a:pPr marL="285750" indent="-285750">
              <a:buFont typeface="Arial" panose="020B0604020202020204" pitchFamily="34" charset="0"/>
              <a:buChar char="•"/>
            </a:pPr>
            <a:r>
              <a:rPr lang="en-US" sz="3500" dirty="0">
                <a:latin typeface="Georgia" panose="02040502050405020303" pitchFamily="18" charset="0"/>
              </a:rPr>
              <a:t>Conducted from October 2 to October 14, 2025</a:t>
            </a:r>
          </a:p>
          <a:p>
            <a:pPr marL="285750" indent="-285750">
              <a:buFont typeface="Arial" panose="020B0604020202020204" pitchFamily="34" charset="0"/>
              <a:buChar char="•"/>
            </a:pPr>
            <a:r>
              <a:rPr lang="en-US" sz="3500" dirty="0">
                <a:latin typeface="Georgia" panose="02040502050405020303" pitchFamily="18" charset="0"/>
              </a:rPr>
              <a:t>Margin of error of +/- 4.5 percentage points </a:t>
            </a:r>
          </a:p>
          <a:p>
            <a:pPr marL="285750" indent="-285750">
              <a:buFont typeface="Arial" panose="020B0604020202020204" pitchFamily="34" charset="0"/>
              <a:buChar char="•"/>
            </a:pPr>
            <a:r>
              <a:rPr lang="en-US" sz="3500" dirty="0">
                <a:latin typeface="Georgia" panose="02040502050405020303" pitchFamily="18" charset="0"/>
              </a:rPr>
              <a:t>Sample’s weighting reflects a +10 margin for Trump in the 2024 presidential race. </a:t>
            </a:r>
          </a:p>
        </p:txBody>
      </p:sp>
      <p:sp>
        <p:nvSpPr>
          <p:cNvPr id="2" name="TextBox 1">
            <a:extLst>
              <a:ext uri="{FF2B5EF4-FFF2-40B4-BE49-F238E27FC236}">
                <a16:creationId xmlns:a16="http://schemas.microsoft.com/office/drawing/2014/main" id="{CC75BBC5-7B5C-8CE6-8571-E990490814F2}"/>
              </a:ext>
            </a:extLst>
          </p:cNvPr>
          <p:cNvSpPr txBox="1"/>
          <p:nvPr/>
        </p:nvSpPr>
        <p:spPr>
          <a:xfrm>
            <a:off x="0" y="465236"/>
            <a:ext cx="9067800" cy="923330"/>
          </a:xfrm>
          <a:prstGeom prst="rect">
            <a:avLst/>
          </a:prstGeom>
          <a:noFill/>
        </p:spPr>
        <p:txBody>
          <a:bodyPr wrap="square">
            <a:spAutoFit/>
          </a:bodyPr>
          <a:lstStyle/>
          <a:p>
            <a:pPr algn="ctr"/>
            <a:r>
              <a:rPr lang="en-US" sz="5400" dirty="0">
                <a:latin typeface="Georgia" panose="02040502050405020303" pitchFamily="18" charset="0"/>
              </a:rPr>
              <a:t>Poll Details</a:t>
            </a:r>
          </a:p>
        </p:txBody>
      </p:sp>
    </p:spTree>
    <p:extLst>
      <p:ext uri="{BB962C8B-B14F-4D97-AF65-F5344CB8AC3E}">
        <p14:creationId xmlns:p14="http://schemas.microsoft.com/office/powerpoint/2010/main" val="116778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3B5A5-A7EF-CE72-EA3A-1CC0651E618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F60B4C8-BE0A-CB2B-8438-913B77B30D44}"/>
              </a:ext>
            </a:extLst>
          </p:cNvPr>
          <p:cNvSpPr txBox="1"/>
          <p:nvPr/>
        </p:nvSpPr>
        <p:spPr>
          <a:xfrm>
            <a:off x="838802" y="1754881"/>
            <a:ext cx="10514396" cy="3939540"/>
          </a:xfrm>
          <a:prstGeom prst="rect">
            <a:avLst/>
          </a:prstGeom>
          <a:noFill/>
        </p:spPr>
        <p:txBody>
          <a:bodyPr wrap="square">
            <a:spAutoFit/>
          </a:bodyPr>
          <a:lstStyle/>
          <a:p>
            <a:pPr algn="ctr"/>
            <a:r>
              <a:rPr lang="en-US" sz="5000" dirty="0">
                <a:latin typeface="Georgia" panose="02040502050405020303" pitchFamily="18" charset="0"/>
              </a:rPr>
              <a:t>Most Ohioans support childhood vaccines and trust their doctors, </a:t>
            </a:r>
          </a:p>
          <a:p>
            <a:pPr algn="ctr"/>
            <a:r>
              <a:rPr lang="en-US" sz="5000" dirty="0">
                <a:latin typeface="Georgia" panose="02040502050405020303" pitchFamily="18" charset="0"/>
              </a:rPr>
              <a:t>but confusion driven by mixed messaging continues to shape </a:t>
            </a:r>
          </a:p>
          <a:p>
            <a:pPr algn="ctr"/>
            <a:r>
              <a:rPr lang="en-US" sz="5000" dirty="0">
                <a:latin typeface="Georgia" panose="02040502050405020303" pitchFamily="18" charset="0"/>
              </a:rPr>
              <a:t>public opinion.</a:t>
            </a:r>
          </a:p>
        </p:txBody>
      </p:sp>
      <p:sp>
        <p:nvSpPr>
          <p:cNvPr id="2" name="TextBox 1">
            <a:extLst>
              <a:ext uri="{FF2B5EF4-FFF2-40B4-BE49-F238E27FC236}">
                <a16:creationId xmlns:a16="http://schemas.microsoft.com/office/drawing/2014/main" id="{1AF56F25-F367-A01B-97AF-6806CB7703BC}"/>
              </a:ext>
            </a:extLst>
          </p:cNvPr>
          <p:cNvSpPr txBox="1"/>
          <p:nvPr/>
        </p:nvSpPr>
        <p:spPr>
          <a:xfrm>
            <a:off x="0" y="465236"/>
            <a:ext cx="9067800" cy="923330"/>
          </a:xfrm>
          <a:prstGeom prst="rect">
            <a:avLst/>
          </a:prstGeom>
          <a:noFill/>
        </p:spPr>
        <p:txBody>
          <a:bodyPr wrap="square">
            <a:spAutoFit/>
          </a:bodyPr>
          <a:lstStyle/>
          <a:p>
            <a:pPr algn="ctr"/>
            <a:r>
              <a:rPr lang="en-US" sz="5400" dirty="0">
                <a:latin typeface="Georgia" panose="02040502050405020303" pitchFamily="18" charset="0"/>
              </a:rPr>
              <a:t>Poll Summary</a:t>
            </a:r>
          </a:p>
        </p:txBody>
      </p:sp>
      <p:sp>
        <p:nvSpPr>
          <p:cNvPr id="3" name="Round Diagonal Corner Rectangle 2">
            <a:extLst>
              <a:ext uri="{FF2B5EF4-FFF2-40B4-BE49-F238E27FC236}">
                <a16:creationId xmlns:a16="http://schemas.microsoft.com/office/drawing/2014/main" id="{1BFB950A-B908-A168-9091-3144E39179B0}"/>
              </a:ext>
            </a:extLst>
          </p:cNvPr>
          <p:cNvSpPr/>
          <p:nvPr/>
        </p:nvSpPr>
        <p:spPr>
          <a:xfrm>
            <a:off x="838802" y="1716781"/>
            <a:ext cx="10362598" cy="4112519"/>
          </a:xfrm>
          <a:prstGeom prst="round2Diag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635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7F9CD-B76D-88A0-3502-BEF854C541D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E4B98D1-87DD-0A3C-5D24-A0AABD37E56D}"/>
              </a:ext>
            </a:extLst>
          </p:cNvPr>
          <p:cNvSpPr txBox="1"/>
          <p:nvPr/>
        </p:nvSpPr>
        <p:spPr>
          <a:xfrm>
            <a:off x="838802" y="2228671"/>
            <a:ext cx="10514396" cy="2400657"/>
          </a:xfrm>
          <a:prstGeom prst="rect">
            <a:avLst/>
          </a:prstGeom>
          <a:noFill/>
        </p:spPr>
        <p:txBody>
          <a:bodyPr wrap="square">
            <a:spAutoFit/>
          </a:bodyPr>
          <a:lstStyle/>
          <a:p>
            <a:pPr lvl="0" algn="ctr"/>
            <a:r>
              <a:rPr lang="en-US" sz="5000" b="1" dirty="0">
                <a:latin typeface="Georgia" panose="02040502050405020303" pitchFamily="18" charset="0"/>
              </a:rPr>
              <a:t>87% </a:t>
            </a:r>
            <a:r>
              <a:rPr lang="en-US" sz="5000" dirty="0">
                <a:latin typeface="Georgia" panose="02040502050405020303" pitchFamily="18" charset="0"/>
              </a:rPr>
              <a:t>of Ohioans think that it’s very important or important that parents get their kids vaccinated.</a:t>
            </a:r>
          </a:p>
        </p:txBody>
      </p:sp>
    </p:spTree>
    <p:extLst>
      <p:ext uri="{BB962C8B-B14F-4D97-AF65-F5344CB8AC3E}">
        <p14:creationId xmlns:p14="http://schemas.microsoft.com/office/powerpoint/2010/main" val="13656234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New ODH colors">
      <a:dk1>
        <a:sysClr val="windowText" lastClr="000000"/>
      </a:dk1>
      <a:lt1>
        <a:sysClr val="window" lastClr="FFFFFF"/>
      </a:lt1>
      <a:dk2>
        <a:srgbClr val="44546A"/>
      </a:dk2>
      <a:lt2>
        <a:srgbClr val="E7E6E6"/>
      </a:lt2>
      <a:accent1>
        <a:srgbClr val="C12637"/>
      </a:accent1>
      <a:accent2>
        <a:srgbClr val="0E3F75"/>
      </a:accent2>
      <a:accent3>
        <a:srgbClr val="0098D3"/>
      </a:accent3>
      <a:accent4>
        <a:srgbClr val="729354"/>
      </a:accent4>
      <a:accent5>
        <a:srgbClr val="EBA70E"/>
      </a:accent5>
      <a:accent6>
        <a:srgbClr val="69C2C6"/>
      </a:accent6>
      <a:hlink>
        <a:srgbClr val="BBD36F"/>
      </a:hlink>
      <a:folHlink>
        <a:srgbClr val="F3DF89"/>
      </a:folHlink>
    </a:clrScheme>
    <a:fontScheme name="Custom 1">
      <a:majorFont>
        <a:latin typeface="Source Sans Pro Semibold"/>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New Branding for ODH 2023 (004)  -  Read-Only" id="{B1E0B1F8-7DAF-40CA-A548-510891E53B73}" vid="{C3269397-F5AF-47F9-8623-765844723F7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4008</TotalTime>
  <Words>1791</Words>
  <Application>Microsoft Macintosh PowerPoint</Application>
  <PresentationFormat>Widescreen</PresentationFormat>
  <Paragraphs>150</Paragraphs>
  <Slides>36</Slides>
  <Notes>22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36</vt:i4>
      </vt:variant>
    </vt:vector>
  </HeadingPairs>
  <TitlesOfParts>
    <vt:vector size="49" baseType="lpstr">
      <vt:lpstr>ＭＳ Ｐゴシック</vt:lpstr>
      <vt:lpstr>Aptos</vt:lpstr>
      <vt:lpstr>Arial</vt:lpstr>
      <vt:lpstr>Calibri</vt:lpstr>
      <vt:lpstr>Calibri Light</vt:lpstr>
      <vt:lpstr>Georgia</vt:lpstr>
      <vt:lpstr>Source Sans 3</vt:lpstr>
      <vt:lpstr>Source Sans Pro</vt:lpstr>
      <vt:lpstr>Source Sans Pro Semibold</vt:lpstr>
      <vt:lpstr>Office Theme</vt:lpstr>
      <vt:lpstr>Custom Design</vt:lpstr>
      <vt:lpstr>1_Custom Design</vt:lpstr>
      <vt:lpstr>1_Office Theme</vt:lpstr>
      <vt:lpstr>Generating Reminders/Recalls and Coverage Rate Report in ImpactSIIS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katie@inversocreative.com</dc:creator>
  <cp:lastModifiedBy>Lory Winland</cp:lastModifiedBy>
  <cp:revision>75</cp:revision>
  <dcterms:created xsi:type="dcterms:W3CDTF">2024-04-05T18:09:35Z</dcterms:created>
  <dcterms:modified xsi:type="dcterms:W3CDTF">2026-04-21T12:52:33Z</dcterms:modified>
</cp:coreProperties>
</file>